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06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1EE2556-B3C3-484F-B5B8-D3344F47B9B5}" type="datetimeFigureOut">
              <a:rPr lang="en-SG"/>
              <a:pPr>
                <a:defRPr/>
              </a:pPr>
              <a:t>19/2/2016</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F8AC18E-69E0-45D7-B6E6-0063B48D6406}" type="slidenum">
              <a:rPr lang="en-SG" altLang="en-US"/>
              <a:pPr>
                <a:defRPr/>
              </a:pPr>
              <a:t>‹#›</a:t>
            </a:fld>
            <a:endParaRPr lang="en-SG" altLang="en-US"/>
          </a:p>
        </p:txBody>
      </p:sp>
    </p:spTree>
    <p:extLst>
      <p:ext uri="{BB962C8B-B14F-4D97-AF65-F5344CB8AC3E}">
        <p14:creationId xmlns:p14="http://schemas.microsoft.com/office/powerpoint/2010/main" val="879110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1" smtClean="0"/>
              <a:t>Welcome to the Toastmasters refreshed brand! Toastmasters International unveiled a new logo, tagline and positioning on Wednesday, August 17, 2011; the first day of International Convention. </a:t>
            </a:r>
          </a:p>
          <a:p>
            <a:pPr eaLnBrk="1" hangingPunct="1">
              <a:lnSpc>
                <a:spcPct val="80000"/>
              </a:lnSpc>
              <a:spcBef>
                <a:spcPct val="0"/>
              </a:spcBef>
            </a:pPr>
            <a:endParaRPr lang="en-US" altLang="en-US" smtClean="0"/>
          </a:p>
          <a:p>
            <a:pPr eaLnBrk="1" hangingPunct="1">
              <a:lnSpc>
                <a:spcPct val="80000"/>
              </a:lnSpc>
              <a:spcBef>
                <a:spcPct val="0"/>
              </a:spcBef>
            </a:pPr>
            <a:r>
              <a:rPr lang="en-US" altLang="en-US" smtClean="0"/>
              <a:t>The rebrand is a significant step forward in achieving the mission of Toastmasters International. By creating a consistent identity across the globe, we ignite efforts to build membership and increase recognition of the organization. This consistency will inform prospective members, regardless of location, that Toastmasters is the leading organization dedicated to helping them become the speakers and leaders they want to be. While this is not a radical change, the rebrand will take a concerted effort to make the transition across all districts and clubs. In this presentation I’m going to share with you:</a:t>
            </a:r>
          </a:p>
          <a:p>
            <a:pPr eaLnBrk="1" hangingPunct="1">
              <a:lnSpc>
                <a:spcPct val="80000"/>
              </a:lnSpc>
              <a:spcBef>
                <a:spcPct val="0"/>
              </a:spcBef>
              <a:buFontTx/>
              <a:buChar char="•"/>
            </a:pPr>
            <a:r>
              <a:rPr lang="en-US" altLang="en-US" smtClean="0"/>
              <a:t>An overview of branding. </a:t>
            </a:r>
          </a:p>
          <a:p>
            <a:pPr eaLnBrk="1" hangingPunct="1">
              <a:lnSpc>
                <a:spcPct val="80000"/>
              </a:lnSpc>
              <a:spcBef>
                <a:spcPct val="0"/>
              </a:spcBef>
              <a:buFontTx/>
              <a:buChar char="•"/>
            </a:pPr>
            <a:r>
              <a:rPr lang="en-US" altLang="en-US" smtClean="0"/>
              <a:t>The reasons why a rebrand was necessary.</a:t>
            </a:r>
          </a:p>
          <a:p>
            <a:pPr eaLnBrk="1" hangingPunct="1">
              <a:lnSpc>
                <a:spcPct val="80000"/>
              </a:lnSpc>
              <a:spcBef>
                <a:spcPct val="0"/>
              </a:spcBef>
              <a:buFontTx/>
              <a:buChar char="•"/>
            </a:pPr>
            <a:r>
              <a:rPr lang="en-US" altLang="en-US" smtClean="0"/>
              <a:t>The results of the research conducted to identify Toastmasters’ in the market place and in the minds of members and prospective members. </a:t>
            </a:r>
          </a:p>
          <a:p>
            <a:pPr eaLnBrk="1" hangingPunct="1">
              <a:lnSpc>
                <a:spcPct val="80000"/>
              </a:lnSpc>
              <a:spcBef>
                <a:spcPct val="0"/>
              </a:spcBef>
              <a:buFontTx/>
              <a:buChar char="•"/>
            </a:pPr>
            <a:r>
              <a:rPr lang="en-US" altLang="en-US" smtClean="0"/>
              <a:t>The Toastmasters brand position and visual system. </a:t>
            </a:r>
          </a:p>
          <a:p>
            <a:pPr eaLnBrk="1" hangingPunct="1">
              <a:lnSpc>
                <a:spcPct val="80000"/>
              </a:lnSpc>
              <a:spcBef>
                <a:spcPct val="0"/>
              </a:spcBef>
              <a:buFontTx/>
              <a:buChar char="•"/>
            </a:pPr>
            <a:r>
              <a:rPr lang="en-US" altLang="en-US" smtClean="0"/>
              <a:t>Club’s role in the brand refresh. </a:t>
            </a:r>
            <a:br>
              <a:rPr lang="en-US" altLang="en-US" smtClean="0"/>
            </a:br>
            <a:endParaRPr lang="en-US" altLang="en-US" smtClean="0"/>
          </a:p>
          <a:p>
            <a:pPr eaLnBrk="1" hangingPunct="1">
              <a:lnSpc>
                <a:spcPct val="80000"/>
              </a:lnSpc>
              <a:spcBef>
                <a:spcPct val="0"/>
              </a:spcBef>
            </a:pPr>
            <a:endParaRPr lang="en-US" altLang="en-US" smtClean="0"/>
          </a:p>
        </p:txBody>
      </p:sp>
    </p:spTree>
    <p:extLst>
      <p:ext uri="{BB962C8B-B14F-4D97-AF65-F5344CB8AC3E}">
        <p14:creationId xmlns:p14="http://schemas.microsoft.com/office/powerpoint/2010/main" val="405884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BFBBBC17-A298-45BF-B9C5-C7C29A686EBF}" type="slidenum">
              <a:rPr lang="en-US" altLang="en-US" sz="1200">
                <a:solidFill>
                  <a:srgbClr val="000000"/>
                </a:solidFill>
              </a:rPr>
              <a:pPr algn="r"/>
              <a:t>10</a:t>
            </a:fld>
            <a:endParaRPr lang="en-US" altLang="en-US" sz="1200">
              <a:solidFill>
                <a:srgbClr val="000000"/>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283522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B29C64A4-DCEC-4170-9344-2EBF2CAFA01A}" type="slidenum">
              <a:rPr lang="en-US" altLang="en-US" sz="1200">
                <a:solidFill>
                  <a:srgbClr val="000000"/>
                </a:solidFill>
              </a:rPr>
              <a:pPr algn="r"/>
              <a:t>11</a:t>
            </a:fld>
            <a:endParaRPr lang="en-US" altLang="en-US" sz="1200">
              <a:solidFill>
                <a:srgbClr val="000000"/>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381572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BDE0DC42-E05E-4351-8E6D-9595A02165A2}" type="slidenum">
              <a:rPr lang="en-US" altLang="en-US" sz="1200">
                <a:solidFill>
                  <a:srgbClr val="000000"/>
                </a:solidFill>
              </a:rPr>
              <a:pPr algn="r"/>
              <a:t>12</a:t>
            </a:fld>
            <a:endParaRPr lang="en-US" altLang="en-US" sz="1200">
              <a:solidFill>
                <a:srgbClr val="000000"/>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115591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9C5ECC67-22F8-4D1C-A12A-7C2B4B4E58F3}" type="slidenum">
              <a:rPr lang="en-US" altLang="en-US" sz="1200">
                <a:solidFill>
                  <a:srgbClr val="000000"/>
                </a:solidFill>
              </a:rPr>
              <a:pPr algn="r"/>
              <a:t>13</a:t>
            </a:fld>
            <a:endParaRPr lang="en-US" altLang="en-US" sz="120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204397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0CC4AEB2-2F0A-4987-BAD5-687C57AC0FCD}" type="slidenum">
              <a:rPr lang="en-US" altLang="en-US" sz="1200">
                <a:solidFill>
                  <a:srgbClr val="000000"/>
                </a:solidFill>
              </a:rPr>
              <a:pPr algn="r"/>
              <a:t>14</a:t>
            </a:fld>
            <a:endParaRPr lang="en-US" altLang="en-US" sz="1200">
              <a:solidFill>
                <a:srgbClr val="000000"/>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90183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3000F759-7B9F-4FA9-B354-BEC8933F67B7}" type="slidenum">
              <a:rPr lang="en-US" altLang="en-US" sz="1200">
                <a:solidFill>
                  <a:srgbClr val="000000"/>
                </a:solidFill>
              </a:rPr>
              <a:pPr algn="r"/>
              <a:t>15</a:t>
            </a:fld>
            <a:endParaRPr lang="en-US" altLang="en-US" sz="1200">
              <a:solidFill>
                <a:srgbClr val="000000"/>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144607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E7B8304D-D670-4FE0-B7FC-10B0B2774D4D}" type="slidenum">
              <a:rPr lang="en-US" altLang="en-US" sz="1200">
                <a:solidFill>
                  <a:srgbClr val="000000"/>
                </a:solidFill>
              </a:rPr>
              <a:pPr algn="r"/>
              <a:t>16</a:t>
            </a:fld>
            <a:endParaRPr lang="en-US" altLang="en-US" sz="1200">
              <a:solidFill>
                <a:srgbClr val="000000"/>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64076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B840CAEC-9FF6-4BCE-BF7B-99B7C5884F0B}" type="slidenum">
              <a:rPr lang="en-US" altLang="en-US" sz="1200">
                <a:solidFill>
                  <a:srgbClr val="000000"/>
                </a:solidFill>
              </a:rPr>
              <a:pPr algn="r"/>
              <a:t>17</a:t>
            </a:fld>
            <a:endParaRPr lang="en-US" altLang="en-US" sz="1200">
              <a:solidFill>
                <a:srgbClr val="000000"/>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378472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DF68AAF2-ABAD-4BD2-83C8-FE0655A147B6}" type="slidenum">
              <a:rPr lang="en-US" altLang="en-US" sz="1200">
                <a:solidFill>
                  <a:srgbClr val="000000"/>
                </a:solidFill>
              </a:rPr>
              <a:pPr algn="r"/>
              <a:t>18</a:t>
            </a:fld>
            <a:endParaRPr lang="en-US" altLang="en-US" sz="1200">
              <a:solidFill>
                <a:srgbClr val="000000"/>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121966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1162BBC3-C94D-4261-9F08-289711A4FB5B}" type="slidenum">
              <a:rPr lang="en-US" altLang="en-US" sz="1200">
                <a:solidFill>
                  <a:srgbClr val="000000"/>
                </a:solidFill>
              </a:rPr>
              <a:pPr algn="r"/>
              <a:t>2</a:t>
            </a:fld>
            <a:endParaRPr lang="en-US" altLang="en-US" sz="1200">
              <a:solidFill>
                <a:srgbClr val="000000"/>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278029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6C4225EB-A152-466E-A5BB-FD76F9D16133}" type="slidenum">
              <a:rPr lang="en-US" altLang="en-US" sz="1200">
                <a:solidFill>
                  <a:srgbClr val="000000"/>
                </a:solidFill>
              </a:rPr>
              <a:pPr algn="r"/>
              <a:t>3</a:t>
            </a:fld>
            <a:endParaRPr lang="en-US" altLang="en-US" sz="1200">
              <a:solidFill>
                <a:srgbClr val="000000"/>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213921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FEF31077-3F7F-4A90-903E-7BABC2ABB01A}" type="slidenum">
              <a:rPr lang="en-US" altLang="en-US" sz="1200">
                <a:solidFill>
                  <a:srgbClr val="000000"/>
                </a:solidFill>
              </a:rPr>
              <a:pPr algn="r"/>
              <a:t>4</a:t>
            </a:fld>
            <a:endParaRPr lang="en-US" altLang="en-US" sz="1200">
              <a:solidFill>
                <a:srgbClr val="000000"/>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180562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98FB0C61-2C8F-435D-897B-715BCEC7BBE5}" type="slidenum">
              <a:rPr lang="en-US" altLang="en-US" sz="1200">
                <a:solidFill>
                  <a:srgbClr val="000000"/>
                </a:solidFill>
              </a:rPr>
              <a:pPr algn="r"/>
              <a:t>5</a:t>
            </a:fld>
            <a:endParaRPr lang="en-US" altLang="en-US" sz="1200">
              <a:solidFill>
                <a:srgbClr val="000000"/>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330026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38D77840-00D1-4C2A-B223-ECC3CBADA44F}" type="slidenum">
              <a:rPr lang="en-US" altLang="en-US" sz="1200">
                <a:solidFill>
                  <a:srgbClr val="000000"/>
                </a:solidFill>
              </a:rPr>
              <a:pPr algn="r"/>
              <a:t>6</a:t>
            </a:fld>
            <a:endParaRPr lang="en-US" altLang="en-US" sz="1200">
              <a:solidFill>
                <a:srgbClr val="000000"/>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317308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D7D3B8B7-C104-4B5D-AB4F-AD046384AAAC}" type="slidenum">
              <a:rPr lang="en-US" altLang="en-US" sz="1200">
                <a:solidFill>
                  <a:srgbClr val="000000"/>
                </a:solidFill>
              </a:rPr>
              <a:pPr algn="r"/>
              <a:t>7</a:t>
            </a:fld>
            <a:endParaRPr lang="en-US" altLang="en-US" sz="1200">
              <a:solidFill>
                <a:srgbClr val="000000"/>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408560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B36F1956-2D5F-4E43-90E7-F2469706419B}" type="slidenum">
              <a:rPr lang="en-US" altLang="en-US" sz="1200">
                <a:solidFill>
                  <a:srgbClr val="000000"/>
                </a:solidFill>
              </a:rPr>
              <a:pPr algn="r"/>
              <a:t>8</a:t>
            </a:fld>
            <a:endParaRPr lang="en-US" altLang="en-US" sz="1200">
              <a:solidFill>
                <a:srgbClr val="000000"/>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135565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fld id="{FD2E3F3B-F252-4EA4-A2B0-53B6679DA779}" type="slidenum">
              <a:rPr lang="en-US" altLang="en-US" sz="1200">
                <a:solidFill>
                  <a:srgbClr val="000000"/>
                </a:solidFill>
              </a:rPr>
              <a:pPr algn="r"/>
              <a:t>9</a:t>
            </a:fld>
            <a:endParaRPr lang="en-US" altLang="en-US" sz="1200">
              <a:solidFill>
                <a:srgbClr val="000000"/>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48562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fld id="{C0EB0DFB-05BA-4A48-A20D-921F98543CC1}" type="datetimeFigureOut">
              <a:rPr lang="en-SG"/>
              <a:pPr>
                <a:defRPr/>
              </a:pPr>
              <a:t>19/2/2016</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40E096FF-D696-4DB2-BC5A-7D797F414D45}" type="slidenum">
              <a:rPr lang="en-SG" altLang="en-US"/>
              <a:pPr>
                <a:defRPr/>
              </a:pPr>
              <a:t>‹#›</a:t>
            </a:fld>
            <a:endParaRPr lang="en-SG" altLang="en-US"/>
          </a:p>
        </p:txBody>
      </p:sp>
    </p:spTree>
    <p:extLst>
      <p:ext uri="{BB962C8B-B14F-4D97-AF65-F5344CB8AC3E}">
        <p14:creationId xmlns:p14="http://schemas.microsoft.com/office/powerpoint/2010/main" val="394719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CB3A5C12-3F73-4630-A396-478671F855FD}" type="datetimeFigureOut">
              <a:rPr lang="en-SG"/>
              <a:pPr>
                <a:defRPr/>
              </a:pPr>
              <a:t>19/2/2016</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6126E212-1192-42B6-ADCF-4BBC81C94076}" type="slidenum">
              <a:rPr lang="en-SG" altLang="en-US"/>
              <a:pPr>
                <a:defRPr/>
              </a:pPr>
              <a:t>‹#›</a:t>
            </a:fld>
            <a:endParaRPr lang="en-SG" altLang="en-US"/>
          </a:p>
        </p:txBody>
      </p:sp>
    </p:spTree>
    <p:extLst>
      <p:ext uri="{BB962C8B-B14F-4D97-AF65-F5344CB8AC3E}">
        <p14:creationId xmlns:p14="http://schemas.microsoft.com/office/powerpoint/2010/main" val="70520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5EE07748-BED2-4CE6-B440-C4F9830B5DF7}" type="datetimeFigureOut">
              <a:rPr lang="en-SG"/>
              <a:pPr>
                <a:defRPr/>
              </a:pPr>
              <a:t>19/2/2016</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3A1D93BD-A1D0-4BBB-AB0C-DFBC2F0ABCCA}" type="slidenum">
              <a:rPr lang="en-SG" altLang="en-US"/>
              <a:pPr>
                <a:defRPr/>
              </a:pPr>
              <a:t>‹#›</a:t>
            </a:fld>
            <a:endParaRPr lang="en-SG" altLang="en-US"/>
          </a:p>
        </p:txBody>
      </p:sp>
    </p:spTree>
    <p:extLst>
      <p:ext uri="{BB962C8B-B14F-4D97-AF65-F5344CB8AC3E}">
        <p14:creationId xmlns:p14="http://schemas.microsoft.com/office/powerpoint/2010/main" val="202390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5445665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957149"/>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1175059"/>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163027"/>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476155"/>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5844513"/>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722136"/>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389731"/>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7BA9E95A-C9FD-4040-8965-03E9EE8D5EFE}" type="datetimeFigureOut">
              <a:rPr lang="en-SG"/>
              <a:pPr>
                <a:defRPr/>
              </a:pPr>
              <a:t>19/2/2016</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8DF9B63D-AA94-43E1-B163-00DFAF2F4908}" type="slidenum">
              <a:rPr lang="en-SG" altLang="en-US"/>
              <a:pPr>
                <a:defRPr/>
              </a:pPr>
              <a:t>‹#›</a:t>
            </a:fld>
            <a:endParaRPr lang="en-SG" altLang="en-US"/>
          </a:p>
        </p:txBody>
      </p:sp>
    </p:spTree>
    <p:extLst>
      <p:ext uri="{BB962C8B-B14F-4D97-AF65-F5344CB8AC3E}">
        <p14:creationId xmlns:p14="http://schemas.microsoft.com/office/powerpoint/2010/main" val="237035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053028"/>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2197902"/>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760614"/>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734736"/>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C4573F-C713-4F49-86AD-83ED668EB87D}" type="datetimeFigureOut">
              <a:rPr lang="en-SG"/>
              <a:pPr>
                <a:defRPr/>
              </a:pPr>
              <a:t>19/2/2016</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D0C1D47A-8899-456C-B1DF-79A856F2FD48}" type="slidenum">
              <a:rPr lang="en-SG" altLang="en-US"/>
              <a:pPr>
                <a:defRPr/>
              </a:pPr>
              <a:t>‹#›</a:t>
            </a:fld>
            <a:endParaRPr lang="en-SG" altLang="en-US"/>
          </a:p>
        </p:txBody>
      </p:sp>
    </p:spTree>
    <p:extLst>
      <p:ext uri="{BB962C8B-B14F-4D97-AF65-F5344CB8AC3E}">
        <p14:creationId xmlns:p14="http://schemas.microsoft.com/office/powerpoint/2010/main" val="388636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fld id="{0D59FDA3-AD74-4D45-B45D-DEFFCE631601}" type="datetimeFigureOut">
              <a:rPr lang="en-SG"/>
              <a:pPr>
                <a:defRPr/>
              </a:pPr>
              <a:t>19/2/2016</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D8D088C6-2B8F-48B7-8F6D-2BCC1A3CAD10}" type="slidenum">
              <a:rPr lang="en-SG" altLang="en-US"/>
              <a:pPr>
                <a:defRPr/>
              </a:pPr>
              <a:t>‹#›</a:t>
            </a:fld>
            <a:endParaRPr lang="en-SG" altLang="en-US"/>
          </a:p>
        </p:txBody>
      </p:sp>
    </p:spTree>
    <p:extLst>
      <p:ext uri="{BB962C8B-B14F-4D97-AF65-F5344CB8AC3E}">
        <p14:creationId xmlns:p14="http://schemas.microsoft.com/office/powerpoint/2010/main" val="268137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4FE52DFD-1F7F-4B0B-83F1-E65EF9A51F7E}" type="datetimeFigureOut">
              <a:rPr lang="en-SG"/>
              <a:pPr>
                <a:defRPr/>
              </a:pPr>
              <a:t>19/2/2016</a:t>
            </a:fld>
            <a:endParaRPr lang="en-SG"/>
          </a:p>
        </p:txBody>
      </p:sp>
      <p:sp>
        <p:nvSpPr>
          <p:cNvPr id="8" name="Footer Placeholder 4"/>
          <p:cNvSpPr>
            <a:spLocks noGrp="1"/>
          </p:cNvSpPr>
          <p:nvPr>
            <p:ph type="ftr" sz="quarter" idx="11"/>
          </p:nvPr>
        </p:nvSpPr>
        <p:spPr/>
        <p:txBody>
          <a:bodyPr/>
          <a:lstStyle>
            <a:lvl1pPr>
              <a:defRPr/>
            </a:lvl1pPr>
          </a:lstStyle>
          <a:p>
            <a:pPr>
              <a:defRPr/>
            </a:pPr>
            <a:endParaRPr lang="en-SG"/>
          </a:p>
        </p:txBody>
      </p:sp>
      <p:sp>
        <p:nvSpPr>
          <p:cNvPr id="9" name="Slide Number Placeholder 5"/>
          <p:cNvSpPr>
            <a:spLocks noGrp="1"/>
          </p:cNvSpPr>
          <p:nvPr>
            <p:ph type="sldNum" sz="quarter" idx="12"/>
          </p:nvPr>
        </p:nvSpPr>
        <p:spPr/>
        <p:txBody>
          <a:bodyPr/>
          <a:lstStyle>
            <a:lvl1pPr>
              <a:defRPr/>
            </a:lvl1pPr>
          </a:lstStyle>
          <a:p>
            <a:pPr>
              <a:defRPr/>
            </a:pPr>
            <a:fld id="{F2E7C71A-6C5C-4927-B49F-FFC834953792}" type="slidenum">
              <a:rPr lang="en-SG" altLang="en-US"/>
              <a:pPr>
                <a:defRPr/>
              </a:pPr>
              <a:t>‹#›</a:t>
            </a:fld>
            <a:endParaRPr lang="en-SG" altLang="en-US"/>
          </a:p>
        </p:txBody>
      </p:sp>
    </p:spTree>
    <p:extLst>
      <p:ext uri="{BB962C8B-B14F-4D97-AF65-F5344CB8AC3E}">
        <p14:creationId xmlns:p14="http://schemas.microsoft.com/office/powerpoint/2010/main" val="193586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fld id="{5033C8E4-7854-4B1D-B4AD-2498A75268DD}" type="datetimeFigureOut">
              <a:rPr lang="en-SG"/>
              <a:pPr>
                <a:defRPr/>
              </a:pPr>
              <a:t>19/2/2016</a:t>
            </a:fld>
            <a:endParaRPr lang="en-SG"/>
          </a:p>
        </p:txBody>
      </p:sp>
      <p:sp>
        <p:nvSpPr>
          <p:cNvPr id="4" name="Footer Placeholder 4"/>
          <p:cNvSpPr>
            <a:spLocks noGrp="1"/>
          </p:cNvSpPr>
          <p:nvPr>
            <p:ph type="ftr" sz="quarter" idx="11"/>
          </p:nvPr>
        </p:nvSpPr>
        <p:spPr/>
        <p:txBody>
          <a:bodyPr/>
          <a:lstStyle>
            <a:lvl1pPr>
              <a:defRPr/>
            </a:lvl1pPr>
          </a:lstStyle>
          <a:p>
            <a:pPr>
              <a:defRPr/>
            </a:pPr>
            <a:endParaRPr lang="en-SG"/>
          </a:p>
        </p:txBody>
      </p:sp>
      <p:sp>
        <p:nvSpPr>
          <p:cNvPr id="5" name="Slide Number Placeholder 5"/>
          <p:cNvSpPr>
            <a:spLocks noGrp="1"/>
          </p:cNvSpPr>
          <p:nvPr>
            <p:ph type="sldNum" sz="quarter" idx="12"/>
          </p:nvPr>
        </p:nvSpPr>
        <p:spPr/>
        <p:txBody>
          <a:bodyPr/>
          <a:lstStyle>
            <a:lvl1pPr>
              <a:defRPr/>
            </a:lvl1pPr>
          </a:lstStyle>
          <a:p>
            <a:pPr>
              <a:defRPr/>
            </a:pPr>
            <a:fld id="{5E5BCEE4-EC7D-4527-86F2-BE9DF8538A64}" type="slidenum">
              <a:rPr lang="en-SG" altLang="en-US"/>
              <a:pPr>
                <a:defRPr/>
              </a:pPr>
              <a:t>‹#›</a:t>
            </a:fld>
            <a:endParaRPr lang="en-SG" altLang="en-US"/>
          </a:p>
        </p:txBody>
      </p:sp>
    </p:spTree>
    <p:extLst>
      <p:ext uri="{BB962C8B-B14F-4D97-AF65-F5344CB8AC3E}">
        <p14:creationId xmlns:p14="http://schemas.microsoft.com/office/powerpoint/2010/main" val="395627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FC34C-3AE1-4027-A719-A1AA1FD22090}" type="datetimeFigureOut">
              <a:rPr lang="en-SG"/>
              <a:pPr>
                <a:defRPr/>
              </a:pPr>
              <a:t>19/2/2016</a:t>
            </a:fld>
            <a:endParaRPr lang="en-SG"/>
          </a:p>
        </p:txBody>
      </p:sp>
      <p:sp>
        <p:nvSpPr>
          <p:cNvPr id="3" name="Footer Placeholder 4"/>
          <p:cNvSpPr>
            <a:spLocks noGrp="1"/>
          </p:cNvSpPr>
          <p:nvPr>
            <p:ph type="ftr" sz="quarter" idx="11"/>
          </p:nvPr>
        </p:nvSpPr>
        <p:spPr/>
        <p:txBody>
          <a:bodyPr/>
          <a:lstStyle>
            <a:lvl1pPr>
              <a:defRPr/>
            </a:lvl1pPr>
          </a:lstStyle>
          <a:p>
            <a:pPr>
              <a:defRPr/>
            </a:pPr>
            <a:endParaRPr lang="en-SG"/>
          </a:p>
        </p:txBody>
      </p:sp>
      <p:sp>
        <p:nvSpPr>
          <p:cNvPr id="4" name="Slide Number Placeholder 5"/>
          <p:cNvSpPr>
            <a:spLocks noGrp="1"/>
          </p:cNvSpPr>
          <p:nvPr>
            <p:ph type="sldNum" sz="quarter" idx="12"/>
          </p:nvPr>
        </p:nvSpPr>
        <p:spPr/>
        <p:txBody>
          <a:bodyPr/>
          <a:lstStyle>
            <a:lvl1pPr>
              <a:defRPr/>
            </a:lvl1pPr>
          </a:lstStyle>
          <a:p>
            <a:pPr>
              <a:defRPr/>
            </a:pPr>
            <a:fld id="{E997A451-13C3-43A5-95EE-8C6FF959EBF4}" type="slidenum">
              <a:rPr lang="en-SG" altLang="en-US"/>
              <a:pPr>
                <a:defRPr/>
              </a:pPr>
              <a:t>‹#›</a:t>
            </a:fld>
            <a:endParaRPr lang="en-SG" altLang="en-US"/>
          </a:p>
        </p:txBody>
      </p:sp>
    </p:spTree>
    <p:extLst>
      <p:ext uri="{BB962C8B-B14F-4D97-AF65-F5344CB8AC3E}">
        <p14:creationId xmlns:p14="http://schemas.microsoft.com/office/powerpoint/2010/main" val="417996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CA2510-6FC6-41A3-A560-B01731BB5106}" type="datetimeFigureOut">
              <a:rPr lang="en-SG"/>
              <a:pPr>
                <a:defRPr/>
              </a:pPr>
              <a:t>19/2/2016</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E8EE88CC-C553-4797-915B-CC7CF71E7D6D}" type="slidenum">
              <a:rPr lang="en-SG" altLang="en-US"/>
              <a:pPr>
                <a:defRPr/>
              </a:pPr>
              <a:t>‹#›</a:t>
            </a:fld>
            <a:endParaRPr lang="en-SG" altLang="en-US"/>
          </a:p>
        </p:txBody>
      </p:sp>
    </p:spTree>
    <p:extLst>
      <p:ext uri="{BB962C8B-B14F-4D97-AF65-F5344CB8AC3E}">
        <p14:creationId xmlns:p14="http://schemas.microsoft.com/office/powerpoint/2010/main" val="77202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259743-4E59-4C8B-B827-B8AC93556DEE}" type="datetimeFigureOut">
              <a:rPr lang="en-SG"/>
              <a:pPr>
                <a:defRPr/>
              </a:pPr>
              <a:t>19/2/2016</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72C0EE82-B7A8-40A9-B3CA-2E03FCA437AF}" type="slidenum">
              <a:rPr lang="en-SG" altLang="en-US"/>
              <a:pPr>
                <a:defRPr/>
              </a:pPr>
              <a:t>‹#›</a:t>
            </a:fld>
            <a:endParaRPr lang="en-SG" altLang="en-US"/>
          </a:p>
        </p:txBody>
      </p:sp>
    </p:spTree>
    <p:extLst>
      <p:ext uri="{BB962C8B-B14F-4D97-AF65-F5344CB8AC3E}">
        <p14:creationId xmlns:p14="http://schemas.microsoft.com/office/powerpoint/2010/main" val="125816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SG"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SG"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013BCE-223D-45F3-944D-80BEDDB28FFF}" type="datetimeFigureOut">
              <a:rPr lang="en-SG"/>
              <a:pPr>
                <a:defRPr/>
              </a:pPr>
              <a:t>19/2/2016</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389F82B-A1B7-4FB4-A2C4-FC4E51F4FC89}" type="slidenum">
              <a:rPr lang="en-SG" altLang="en-US"/>
              <a:pPr>
                <a:defRPr/>
              </a:pPr>
              <a:t>‹#›</a:t>
            </a:fld>
            <a:endParaRPr lang="en-SG"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ppt pg bkgd-1.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267296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u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000" b="1" kern="1200" spc="-150">
          <a:solidFill>
            <a:schemeClr val="accent2"/>
          </a:solidFill>
          <a:latin typeface="Arial"/>
          <a:ea typeface="ヒラギノ角ゴ Pro W3" charset="-128"/>
          <a:cs typeface="ヒラギノ角ゴ Pro W3" charset="-128"/>
        </a:defRPr>
      </a:lvl1pPr>
      <a:lvl2pPr algn="l" rtl="0" eaLnBrk="0" fontAlgn="base" hangingPunct="0">
        <a:lnSpc>
          <a:spcPct val="85000"/>
        </a:lnSpc>
        <a:spcBef>
          <a:spcPct val="0"/>
        </a:spcBef>
        <a:spcAft>
          <a:spcPct val="0"/>
        </a:spcAft>
        <a:defRPr sz="4000" b="1">
          <a:solidFill>
            <a:schemeClr val="accent2"/>
          </a:solidFill>
          <a:latin typeface="Arial" charset="0"/>
          <a:ea typeface="ヒラギノ角ゴ Pro W3" charset="-128"/>
          <a:cs typeface="ヒラギノ角ゴ Pro W3" charset="-128"/>
        </a:defRPr>
      </a:lvl2pPr>
      <a:lvl3pPr algn="l" rtl="0" eaLnBrk="0" fontAlgn="base" hangingPunct="0">
        <a:lnSpc>
          <a:spcPct val="85000"/>
        </a:lnSpc>
        <a:spcBef>
          <a:spcPct val="0"/>
        </a:spcBef>
        <a:spcAft>
          <a:spcPct val="0"/>
        </a:spcAft>
        <a:defRPr sz="4000" b="1">
          <a:solidFill>
            <a:schemeClr val="accent2"/>
          </a:solidFill>
          <a:latin typeface="Arial" charset="0"/>
          <a:ea typeface="ヒラギノ角ゴ Pro W3" charset="-128"/>
          <a:cs typeface="ヒラギノ角ゴ Pro W3" charset="-128"/>
        </a:defRPr>
      </a:lvl3pPr>
      <a:lvl4pPr algn="l" rtl="0" eaLnBrk="0" fontAlgn="base" hangingPunct="0">
        <a:lnSpc>
          <a:spcPct val="85000"/>
        </a:lnSpc>
        <a:spcBef>
          <a:spcPct val="0"/>
        </a:spcBef>
        <a:spcAft>
          <a:spcPct val="0"/>
        </a:spcAft>
        <a:defRPr sz="4000" b="1">
          <a:solidFill>
            <a:schemeClr val="accent2"/>
          </a:solidFill>
          <a:latin typeface="Arial" charset="0"/>
          <a:ea typeface="ヒラギノ角ゴ Pro W3" charset="-128"/>
          <a:cs typeface="ヒラギノ角ゴ Pro W3" charset="-128"/>
        </a:defRPr>
      </a:lvl4pPr>
      <a:lvl5pPr algn="l" rtl="0" eaLnBrk="0" fontAlgn="base" hangingPunct="0">
        <a:lnSpc>
          <a:spcPct val="85000"/>
        </a:lnSpc>
        <a:spcBef>
          <a:spcPct val="0"/>
        </a:spcBef>
        <a:spcAft>
          <a:spcPct val="0"/>
        </a:spcAft>
        <a:defRPr sz="4000" b="1">
          <a:solidFill>
            <a:schemeClr val="accent2"/>
          </a:solidFill>
          <a:latin typeface="Arial" charset="0"/>
          <a:ea typeface="ヒラギノ角ゴ Pro W3" charset="-128"/>
          <a:cs typeface="ヒラギノ角ゴ Pro W3" charset="-128"/>
        </a:defRPr>
      </a:lvl5pPr>
      <a:lvl6pPr marL="457200" algn="ctr" rtl="0" fontAlgn="base">
        <a:lnSpc>
          <a:spcPct val="70000"/>
        </a:lnSpc>
        <a:spcBef>
          <a:spcPct val="0"/>
        </a:spcBef>
        <a:spcAft>
          <a:spcPct val="0"/>
        </a:spcAft>
        <a:defRPr sz="4000">
          <a:solidFill>
            <a:schemeClr val="tx1"/>
          </a:solidFill>
          <a:latin typeface="Verdana" charset="0"/>
        </a:defRPr>
      </a:lvl6pPr>
      <a:lvl7pPr marL="914400" algn="ctr" rtl="0" fontAlgn="base">
        <a:lnSpc>
          <a:spcPct val="70000"/>
        </a:lnSpc>
        <a:spcBef>
          <a:spcPct val="0"/>
        </a:spcBef>
        <a:spcAft>
          <a:spcPct val="0"/>
        </a:spcAft>
        <a:defRPr sz="4000">
          <a:solidFill>
            <a:schemeClr val="tx1"/>
          </a:solidFill>
          <a:latin typeface="Verdana" charset="0"/>
        </a:defRPr>
      </a:lvl7pPr>
      <a:lvl8pPr marL="1371600" algn="ctr" rtl="0" fontAlgn="base">
        <a:lnSpc>
          <a:spcPct val="70000"/>
        </a:lnSpc>
        <a:spcBef>
          <a:spcPct val="0"/>
        </a:spcBef>
        <a:spcAft>
          <a:spcPct val="0"/>
        </a:spcAft>
        <a:defRPr sz="4000">
          <a:solidFill>
            <a:schemeClr val="tx1"/>
          </a:solidFill>
          <a:latin typeface="Verdana" charset="0"/>
        </a:defRPr>
      </a:lvl8pPr>
      <a:lvl9pPr marL="1828800" algn="ctr" rtl="0" fontAlgn="base">
        <a:lnSpc>
          <a:spcPct val="70000"/>
        </a:lnSpc>
        <a:spcBef>
          <a:spcPct val="0"/>
        </a:spcBef>
        <a:spcAft>
          <a:spcPct val="0"/>
        </a:spcAft>
        <a:defRPr sz="4000">
          <a:solidFill>
            <a:schemeClr val="tx1"/>
          </a:solidFill>
          <a:latin typeface="Verdana" charset="0"/>
        </a:defRPr>
      </a:lvl9pPr>
    </p:titleStyle>
    <p:bodyStyle>
      <a:lvl1pPr marL="342900" indent="-342900" algn="l" rtl="0" eaLnBrk="0" fontAlgn="base" hangingPunct="0">
        <a:spcBef>
          <a:spcPct val="20000"/>
        </a:spcBef>
        <a:spcAft>
          <a:spcPct val="0"/>
        </a:spcAft>
        <a:buClr>
          <a:schemeClr val="accent2"/>
        </a:buClr>
        <a:buFont typeface="Webdings" panose="05030102010509060703" pitchFamily="18" charset="2"/>
        <a:buChar char="4"/>
        <a:defRPr sz="3000">
          <a:solidFill>
            <a:schemeClr val="tx1"/>
          </a:solidFill>
          <a:latin typeface="Arial"/>
          <a:ea typeface="ヒラギノ角ゴ Pro W3" charset="-128"/>
          <a:cs typeface="Arial"/>
        </a:defRPr>
      </a:lvl1pPr>
      <a:lvl2pPr marL="742950" indent="-285750" algn="l" rtl="0" eaLnBrk="0" fontAlgn="base" hangingPunct="0">
        <a:spcBef>
          <a:spcPct val="20000"/>
        </a:spcBef>
        <a:spcAft>
          <a:spcPct val="0"/>
        </a:spcAft>
        <a:defRPr sz="2700">
          <a:solidFill>
            <a:schemeClr val="tx1"/>
          </a:solidFill>
          <a:latin typeface="Arial"/>
          <a:ea typeface="ヒラギノ角ゴ Pro W3" charset="-128"/>
          <a:cs typeface="Arial"/>
        </a:defRPr>
      </a:lvl2pPr>
      <a:lvl3pPr marL="1143000" indent="-228600" algn="l" rtl="0" eaLnBrk="0" fontAlgn="base" hangingPunct="0">
        <a:spcBef>
          <a:spcPct val="20000"/>
        </a:spcBef>
        <a:spcAft>
          <a:spcPct val="0"/>
        </a:spcAft>
        <a:defRPr sz="2400">
          <a:solidFill>
            <a:schemeClr val="tx1"/>
          </a:solidFill>
          <a:latin typeface="Arial"/>
          <a:ea typeface="ヒラギノ角ゴ Pro W3" charset="-128"/>
          <a:cs typeface="Arial"/>
        </a:defRPr>
      </a:lvl3pPr>
      <a:lvl4pPr marL="1600200" indent="-228600" algn="l" rtl="0" eaLnBrk="0" fontAlgn="base" hangingPunct="0">
        <a:spcBef>
          <a:spcPct val="20000"/>
        </a:spcBef>
        <a:spcAft>
          <a:spcPct val="0"/>
        </a:spcAft>
        <a:defRPr sz="2000">
          <a:solidFill>
            <a:schemeClr val="tx1"/>
          </a:solidFill>
          <a:latin typeface="Arial"/>
          <a:ea typeface="ヒラギノ角ゴ Pro W3" charset="-128"/>
          <a:cs typeface="Arial"/>
        </a:defRPr>
      </a:lvl4pPr>
      <a:lvl5pPr marL="2057400" indent="-228600" algn="l" rtl="0" eaLnBrk="0" fontAlgn="base" hangingPunct="0">
        <a:spcBef>
          <a:spcPct val="20000"/>
        </a:spcBef>
        <a:spcAft>
          <a:spcPct val="0"/>
        </a:spcAft>
        <a:defRPr sz="2000">
          <a:solidFill>
            <a:schemeClr val="tx1"/>
          </a:solidFill>
          <a:latin typeface="Arial"/>
          <a:ea typeface="ヒラギノ角ゴ Pro W3" charset="-128"/>
          <a:cs typeface="Arial"/>
        </a:defRPr>
      </a:lvl5pPr>
      <a:lvl6pPr marL="2514600" indent="-228600" algn="l" rtl="0" fontAlgn="base">
        <a:spcBef>
          <a:spcPct val="20000"/>
        </a:spcBef>
        <a:spcAft>
          <a:spcPct val="0"/>
        </a:spcAft>
        <a:buChar char="»"/>
        <a:defRPr sz="2000">
          <a:solidFill>
            <a:schemeClr val="tx1"/>
          </a:solidFill>
          <a:latin typeface="Arial" charset="0"/>
          <a:ea typeface="ヒラギノ角ゴ Pro W3" charset="-128"/>
        </a:defRPr>
      </a:lvl6pPr>
      <a:lvl7pPr marL="2971800" indent="-228600" algn="l" rtl="0" fontAlgn="base">
        <a:spcBef>
          <a:spcPct val="20000"/>
        </a:spcBef>
        <a:spcAft>
          <a:spcPct val="0"/>
        </a:spcAft>
        <a:buChar char="»"/>
        <a:defRPr sz="2000">
          <a:solidFill>
            <a:schemeClr val="tx1"/>
          </a:solidFill>
          <a:latin typeface="Arial" charset="0"/>
          <a:ea typeface="ヒラギノ角ゴ Pro W3" charset="-128"/>
        </a:defRPr>
      </a:lvl7pPr>
      <a:lvl8pPr marL="3429000" indent="-228600" algn="l" rtl="0" fontAlgn="base">
        <a:spcBef>
          <a:spcPct val="20000"/>
        </a:spcBef>
        <a:spcAft>
          <a:spcPct val="0"/>
        </a:spcAft>
        <a:buChar char="»"/>
        <a:defRPr sz="2000">
          <a:solidFill>
            <a:schemeClr val="tx1"/>
          </a:solidFill>
          <a:latin typeface="Arial" charset="0"/>
          <a:ea typeface="ヒラギノ角ゴ Pro W3" charset="-128"/>
        </a:defRPr>
      </a:lvl8pPr>
      <a:lvl9pPr marL="3886200" indent="-228600" algn="l" rtl="0" fontAlgn="base">
        <a:spcBef>
          <a:spcPct val="20000"/>
        </a:spcBef>
        <a:spcAft>
          <a:spcPct val="0"/>
        </a:spcAft>
        <a:buChar char="»"/>
        <a:defRPr sz="2000">
          <a:solidFill>
            <a:schemeClr val="tx1"/>
          </a:solidFill>
          <a:latin typeface="Arial" charset="0"/>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t="2318" b="-2"/>
          <a:stretch>
            <a:fillRect/>
          </a:stretch>
        </p:blipFill>
        <p:spPr bwMode="auto">
          <a:xfrm>
            <a:off x="0" y="701675"/>
            <a:ext cx="9144000" cy="5778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839788"/>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eaLnBrk="1" fontAlgn="auto" hangingPunct="1">
              <a:spcBef>
                <a:spcPts val="0"/>
              </a:spcBef>
              <a:spcAft>
                <a:spcPts val="0"/>
              </a:spcAft>
              <a:defRPr/>
            </a:pPr>
            <a:endParaRPr lang="en-US" dirty="0">
              <a:solidFill>
                <a:srgbClr val="FFFFFF"/>
              </a:solidFill>
              <a:ea typeface="ヒラギノ角ゴ Pro W3" charset="-128"/>
            </a:endParaRPr>
          </a:p>
        </p:txBody>
      </p:sp>
      <p:sp>
        <p:nvSpPr>
          <p:cNvPr id="6" name="Rectangle 5"/>
          <p:cNvSpPr/>
          <p:nvPr/>
        </p:nvSpPr>
        <p:spPr>
          <a:xfrm>
            <a:off x="0" y="6484938"/>
            <a:ext cx="9144000" cy="373062"/>
          </a:xfrm>
          <a:prstGeom prst="rect">
            <a:avLst/>
          </a:prstGeom>
          <a:solidFill>
            <a:srgbClr val="0029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eaLnBrk="1" fontAlgn="auto" hangingPunct="1">
              <a:spcBef>
                <a:spcPts val="0"/>
              </a:spcBef>
              <a:spcAft>
                <a:spcPts val="0"/>
              </a:spcAft>
              <a:defRPr/>
            </a:pPr>
            <a:endParaRPr lang="en-US" dirty="0">
              <a:solidFill>
                <a:srgbClr val="FFFFFF"/>
              </a:solidFill>
              <a:ea typeface="ヒラギノ角ゴ Pro W3" charset="-128"/>
            </a:endParaRPr>
          </a:p>
        </p:txBody>
      </p:sp>
      <p:sp>
        <p:nvSpPr>
          <p:cNvPr id="7" name="Rectangle 6"/>
          <p:cNvSpPr/>
          <p:nvPr/>
        </p:nvSpPr>
        <p:spPr>
          <a:xfrm>
            <a:off x="0" y="814388"/>
            <a:ext cx="9144000" cy="5397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eaLnBrk="1" fontAlgn="auto" hangingPunct="1">
              <a:spcBef>
                <a:spcPts val="0"/>
              </a:spcBef>
              <a:spcAft>
                <a:spcPts val="0"/>
              </a:spcAft>
              <a:defRPr/>
            </a:pPr>
            <a:endParaRPr lang="en-US" dirty="0">
              <a:solidFill>
                <a:srgbClr val="FFFFFF"/>
              </a:solidFill>
              <a:ea typeface="ヒラギノ角ゴ Pro W3" charset="-128"/>
            </a:endParaRPr>
          </a:p>
        </p:txBody>
      </p:sp>
      <p:sp>
        <p:nvSpPr>
          <p:cNvPr id="8" name="Rectangle 7"/>
          <p:cNvSpPr/>
          <p:nvPr/>
        </p:nvSpPr>
        <p:spPr>
          <a:xfrm>
            <a:off x="0" y="6457950"/>
            <a:ext cx="9144000" cy="53975"/>
          </a:xfrm>
          <a:prstGeom prst="rect">
            <a:avLst/>
          </a:prstGeom>
          <a:solidFill>
            <a:srgbClr val="B914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eaLnBrk="1" fontAlgn="auto" hangingPunct="1">
              <a:spcBef>
                <a:spcPts val="0"/>
              </a:spcBef>
              <a:spcAft>
                <a:spcPts val="0"/>
              </a:spcAft>
              <a:defRPr/>
            </a:pPr>
            <a:endParaRPr lang="en-US" dirty="0">
              <a:solidFill>
                <a:srgbClr val="FFFFFF"/>
              </a:solidFill>
              <a:ea typeface="ヒラギノ角ゴ Pro W3" charset="-128"/>
            </a:endParaRPr>
          </a:p>
        </p:txBody>
      </p:sp>
      <p:sp>
        <p:nvSpPr>
          <p:cNvPr id="3079" name="TextBox 4"/>
          <p:cNvSpPr txBox="1">
            <a:spLocks noChangeArrowheads="1"/>
          </p:cNvSpPr>
          <p:nvPr/>
        </p:nvSpPr>
        <p:spPr bwMode="auto">
          <a:xfrm>
            <a:off x="0" y="2108200"/>
            <a:ext cx="9144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300" b="1">
                <a:solidFill>
                  <a:srgbClr val="000000"/>
                </a:solidFill>
                <a:cs typeface="Tahoma" panose="020B0604030504040204" pitchFamily="34" charset="0"/>
              </a:rPr>
              <a:t>FINDING NEW MEMBERS </a:t>
            </a:r>
          </a:p>
          <a:p>
            <a:pPr algn="ctr" eaLnBrk="1" hangingPunct="1">
              <a:spcBef>
                <a:spcPct val="0"/>
              </a:spcBef>
              <a:buFontTx/>
              <a:buNone/>
            </a:pPr>
            <a:r>
              <a:rPr lang="en-US" altLang="en-US" sz="4300" b="1">
                <a:solidFill>
                  <a:srgbClr val="000000"/>
                </a:solidFill>
                <a:cs typeface="Tahoma" panose="020B0604030504040204" pitchFamily="34" charset="0"/>
              </a:rPr>
              <a:t>&amp; CLOSING SALES</a:t>
            </a:r>
          </a:p>
          <a:p>
            <a:pPr algn="ctr" eaLnBrk="1" hangingPunct="1">
              <a:spcBef>
                <a:spcPct val="0"/>
              </a:spcBef>
              <a:buFontTx/>
              <a:buNone/>
            </a:pPr>
            <a:r>
              <a:rPr lang="en-US" altLang="en-US" sz="4300" b="1">
                <a:solidFill>
                  <a:srgbClr val="000000"/>
                </a:solidFill>
                <a:cs typeface="Tahoma" panose="020B0604030504040204" pitchFamily="34" charset="0"/>
              </a:rPr>
              <a:t>For District 80</a:t>
            </a:r>
          </a:p>
          <a:p>
            <a:pPr algn="ctr" eaLnBrk="1" hangingPunct="1">
              <a:spcBef>
                <a:spcPct val="0"/>
              </a:spcBef>
              <a:buFontTx/>
              <a:buNone/>
            </a:pPr>
            <a:r>
              <a:rPr lang="en-US" altLang="en-US" sz="4300" b="1">
                <a:solidFill>
                  <a:srgbClr val="000000"/>
                </a:solidFill>
                <a:cs typeface="Tahoma" panose="020B0604030504040204" pitchFamily="34" charset="0"/>
              </a:rPr>
              <a:t>COT2</a:t>
            </a:r>
          </a:p>
          <a:p>
            <a:pPr algn="ctr" eaLnBrk="1" hangingPunct="1">
              <a:spcBef>
                <a:spcPct val="0"/>
              </a:spcBef>
              <a:buFontTx/>
              <a:buNone/>
            </a:pPr>
            <a:r>
              <a:rPr lang="en-US" altLang="en-US" sz="4300" b="1">
                <a:solidFill>
                  <a:srgbClr val="000000"/>
                </a:solidFill>
                <a:cs typeface="Tahoma" panose="020B0604030504040204" pitchFamily="34" charset="0"/>
              </a:rPr>
              <a:t>20 Feb 2016</a:t>
            </a:r>
          </a:p>
        </p:txBody>
      </p:sp>
      <p:pic>
        <p:nvPicPr>
          <p:cNvPr id="3080" name="Picture 18" descr="ToastmastersLogo-Color.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82550"/>
            <a:ext cx="183673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4"/>
          <p:cNvSpPr txBox="1">
            <a:spLocks noChangeArrowheads="1"/>
          </p:cNvSpPr>
          <p:nvPr/>
        </p:nvSpPr>
        <p:spPr bwMode="auto">
          <a:xfrm>
            <a:off x="6732240" y="6482468"/>
            <a:ext cx="24117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chemeClr val="bg1"/>
                </a:solidFill>
                <a:cs typeface="Tahoma" panose="020B0604030504040204" pitchFamily="34" charset="0"/>
              </a:rPr>
              <a:t>www.toastmasters.org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057400" y="2057400"/>
            <a:ext cx="6553200" cy="3810000"/>
          </a:xfrm>
        </p:spPr>
        <p:txBody>
          <a:bodyPr/>
          <a:lstStyle/>
          <a:p>
            <a:pPr eaLnBrk="1" hangingPunct="1">
              <a:lnSpc>
                <a:spcPct val="110000"/>
              </a:lnSpc>
              <a:spcBef>
                <a:spcPct val="0"/>
              </a:spcBef>
              <a:spcAft>
                <a:spcPct val="40000"/>
              </a:spcAft>
              <a:buClr>
                <a:schemeClr val="accent4"/>
              </a:buClr>
              <a:buSzPct val="100000"/>
              <a:buFont typeface="Webdings" charset="2"/>
              <a:buChar char=""/>
              <a:defRPr/>
            </a:pPr>
            <a:r>
              <a:rPr lang="en-US" dirty="0" smtClean="0"/>
              <a:t>Improved speaking abilities</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Leadership development</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Better social skills</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Greater self-esteem</a:t>
            </a:r>
            <a:endParaRPr lang="en-US" dirty="0"/>
          </a:p>
        </p:txBody>
      </p:sp>
      <p:sp>
        <p:nvSpPr>
          <p:cNvPr id="22530" name="Rectangle 10"/>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3</a:t>
            </a:r>
          </a:p>
        </p:txBody>
      </p:sp>
      <p:sp>
        <p:nvSpPr>
          <p:cNvPr id="6" name="Title 5"/>
          <p:cNvSpPr>
            <a:spLocks noGrp="1"/>
          </p:cNvSpPr>
          <p:nvPr>
            <p:ph type="title"/>
          </p:nvPr>
        </p:nvSpPr>
        <p:spPr>
          <a:xfrm>
            <a:off x="685800" y="914400"/>
            <a:ext cx="7772400" cy="1066800"/>
          </a:xfrm>
        </p:spPr>
        <p:txBody>
          <a:bodyPr/>
          <a:lstStyle/>
          <a:p>
            <a:pPr>
              <a:defRPr/>
            </a:pPr>
            <a:r>
              <a:rPr lang="en-US" sz="3600" smtClean="0">
                <a:latin typeface="Arial" charset="0"/>
              </a:rPr>
              <a:t>Discuss the Benefits</a:t>
            </a:r>
          </a:p>
        </p:txBody>
      </p:sp>
    </p:spTree>
    <p:extLst>
      <p:ext uri="{BB962C8B-B14F-4D97-AF65-F5344CB8AC3E}">
        <p14:creationId xmlns:p14="http://schemas.microsoft.com/office/powerpoint/2010/main" val="428673395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3048000" y="2286000"/>
            <a:ext cx="5943600" cy="3962400"/>
          </a:xfrm>
        </p:spPr>
        <p:txBody>
          <a:bodyPr/>
          <a:lstStyle/>
          <a:p>
            <a:pPr eaLnBrk="1" hangingPunct="1">
              <a:lnSpc>
                <a:spcPct val="110000"/>
              </a:lnSpc>
              <a:spcBef>
                <a:spcPct val="0"/>
              </a:spcBef>
              <a:spcAft>
                <a:spcPts val="725"/>
              </a:spcAft>
              <a:buClr>
                <a:srgbClr val="B91428"/>
              </a:buClr>
              <a:buFont typeface="Webdings" panose="05030102010509060703" pitchFamily="18" charset="2"/>
              <a:buChar char=""/>
            </a:pPr>
            <a:r>
              <a:rPr lang="en-US" altLang="en-US" sz="3200" b="1" smtClean="0">
                <a:latin typeface="Arial" panose="020B0604020202020204" pitchFamily="34" charset="0"/>
                <a:ea typeface="ヒラギノ角ゴ Pro W3"/>
                <a:cs typeface="Arial" panose="020B0604020202020204" pitchFamily="34" charset="0"/>
              </a:rPr>
              <a:t>C</a:t>
            </a:r>
            <a:r>
              <a:rPr lang="en-US" altLang="en-US" sz="3200" smtClean="0">
                <a:latin typeface="Arial" panose="020B0604020202020204" pitchFamily="34" charset="0"/>
                <a:ea typeface="ヒラギノ角ゴ Pro W3"/>
                <a:cs typeface="Arial" panose="020B0604020202020204" pitchFamily="34" charset="0"/>
              </a:rPr>
              <a:t> ompare</a:t>
            </a:r>
          </a:p>
          <a:p>
            <a:pPr eaLnBrk="1" hangingPunct="1">
              <a:lnSpc>
                <a:spcPct val="110000"/>
              </a:lnSpc>
              <a:spcBef>
                <a:spcPct val="0"/>
              </a:spcBef>
              <a:spcAft>
                <a:spcPts val="725"/>
              </a:spcAft>
              <a:buClr>
                <a:srgbClr val="B91428"/>
              </a:buClr>
              <a:buFont typeface="Webdings" panose="05030102010509060703" pitchFamily="18" charset="2"/>
              <a:buChar char=""/>
            </a:pPr>
            <a:r>
              <a:rPr lang="en-US" altLang="en-US" sz="3200" b="1" smtClean="0">
                <a:latin typeface="Arial" panose="020B0604020202020204" pitchFamily="34" charset="0"/>
                <a:ea typeface="ヒラギノ角ゴ Pro W3"/>
                <a:cs typeface="Arial" panose="020B0604020202020204" pitchFamily="34" charset="0"/>
              </a:rPr>
              <a:t>L</a:t>
            </a:r>
            <a:r>
              <a:rPr lang="en-US" altLang="en-US" sz="3200" smtClean="0">
                <a:latin typeface="Arial" panose="020B0604020202020204" pitchFamily="34" charset="0"/>
                <a:ea typeface="ヒラギノ角ゴ Pro W3"/>
                <a:cs typeface="Arial" panose="020B0604020202020204" pitchFamily="34" charset="0"/>
              </a:rPr>
              <a:t> ose</a:t>
            </a:r>
          </a:p>
          <a:p>
            <a:pPr eaLnBrk="1" hangingPunct="1">
              <a:lnSpc>
                <a:spcPct val="110000"/>
              </a:lnSpc>
              <a:spcBef>
                <a:spcPct val="0"/>
              </a:spcBef>
              <a:spcAft>
                <a:spcPts val="725"/>
              </a:spcAft>
              <a:buClr>
                <a:srgbClr val="B91428"/>
              </a:buClr>
              <a:buFont typeface="Webdings" panose="05030102010509060703" pitchFamily="18" charset="2"/>
              <a:buChar char=""/>
            </a:pPr>
            <a:r>
              <a:rPr lang="en-US" altLang="en-US" sz="3200" b="1" smtClean="0">
                <a:latin typeface="Arial" panose="020B0604020202020204" pitchFamily="34" charset="0"/>
                <a:ea typeface="ヒラギノ角ゴ Pro W3"/>
                <a:cs typeface="Arial" panose="020B0604020202020204" pitchFamily="34" charset="0"/>
              </a:rPr>
              <a:t>O</a:t>
            </a:r>
            <a:r>
              <a:rPr lang="en-US" altLang="en-US" sz="3200" smtClean="0">
                <a:latin typeface="Arial" panose="020B0604020202020204" pitchFamily="34" charset="0"/>
                <a:ea typeface="ヒラギノ角ゴ Pro W3"/>
                <a:cs typeface="Arial" panose="020B0604020202020204" pitchFamily="34" charset="0"/>
              </a:rPr>
              <a:t> pinion</a:t>
            </a:r>
          </a:p>
          <a:p>
            <a:pPr eaLnBrk="1" hangingPunct="1">
              <a:lnSpc>
                <a:spcPct val="110000"/>
              </a:lnSpc>
              <a:spcBef>
                <a:spcPct val="0"/>
              </a:spcBef>
              <a:spcAft>
                <a:spcPts val="725"/>
              </a:spcAft>
              <a:buClr>
                <a:srgbClr val="B91428"/>
              </a:buClr>
              <a:buFont typeface="Webdings" panose="05030102010509060703" pitchFamily="18" charset="2"/>
              <a:buChar char=""/>
            </a:pPr>
            <a:r>
              <a:rPr lang="en-US" altLang="en-US" sz="3200" b="1" smtClean="0">
                <a:latin typeface="Arial" panose="020B0604020202020204" pitchFamily="34" charset="0"/>
                <a:ea typeface="ヒラギノ角ゴ Pro W3"/>
                <a:cs typeface="Arial" panose="020B0604020202020204" pitchFamily="34" charset="0"/>
              </a:rPr>
              <a:t>S</a:t>
            </a:r>
            <a:r>
              <a:rPr lang="en-US" altLang="en-US" sz="3200" smtClean="0">
                <a:latin typeface="Arial" panose="020B0604020202020204" pitchFamily="34" charset="0"/>
                <a:ea typeface="ヒラギノ角ゴ Pro W3"/>
                <a:cs typeface="Arial" panose="020B0604020202020204" pitchFamily="34" charset="0"/>
              </a:rPr>
              <a:t> tory</a:t>
            </a:r>
          </a:p>
          <a:p>
            <a:pPr eaLnBrk="1" hangingPunct="1">
              <a:lnSpc>
                <a:spcPct val="110000"/>
              </a:lnSpc>
              <a:spcBef>
                <a:spcPct val="0"/>
              </a:spcBef>
              <a:spcAft>
                <a:spcPts val="725"/>
              </a:spcAft>
              <a:buClr>
                <a:srgbClr val="B91428"/>
              </a:buClr>
              <a:buFont typeface="Webdings" panose="05030102010509060703" pitchFamily="18" charset="2"/>
              <a:buChar char=""/>
            </a:pPr>
            <a:r>
              <a:rPr lang="en-US" altLang="en-US" sz="3200" b="1" smtClean="0">
                <a:latin typeface="Arial" panose="020B0604020202020204" pitchFamily="34" charset="0"/>
                <a:ea typeface="ヒラギノ角ゴ Pro W3"/>
                <a:cs typeface="Arial" panose="020B0604020202020204" pitchFamily="34" charset="0"/>
              </a:rPr>
              <a:t>E</a:t>
            </a:r>
            <a:r>
              <a:rPr lang="en-US" altLang="en-US" sz="3200" smtClean="0">
                <a:latin typeface="Arial" panose="020B0604020202020204" pitchFamily="34" charset="0"/>
                <a:ea typeface="ヒラギノ角ゴ Pro W3"/>
                <a:cs typeface="Arial" panose="020B0604020202020204" pitchFamily="34" charset="0"/>
              </a:rPr>
              <a:t> xample</a:t>
            </a:r>
          </a:p>
        </p:txBody>
      </p:sp>
      <p:sp>
        <p:nvSpPr>
          <p:cNvPr id="24578" name="Rectangle 12"/>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4</a:t>
            </a:r>
          </a:p>
        </p:txBody>
      </p:sp>
      <p:sp>
        <p:nvSpPr>
          <p:cNvPr id="6" name="Title 5"/>
          <p:cNvSpPr>
            <a:spLocks noGrp="1"/>
          </p:cNvSpPr>
          <p:nvPr>
            <p:ph type="title"/>
          </p:nvPr>
        </p:nvSpPr>
        <p:spPr>
          <a:xfrm>
            <a:off x="685800" y="914400"/>
            <a:ext cx="7772400" cy="1143000"/>
          </a:xfrm>
        </p:spPr>
        <p:txBody>
          <a:bodyPr/>
          <a:lstStyle/>
          <a:p>
            <a:pPr>
              <a:defRPr/>
            </a:pPr>
            <a:r>
              <a:rPr lang="en-US" sz="3600" smtClean="0">
                <a:latin typeface="Arial" charset="0"/>
              </a:rPr>
              <a:t>Close that Sale</a:t>
            </a:r>
          </a:p>
        </p:txBody>
      </p:sp>
    </p:spTree>
    <p:extLst>
      <p:ext uri="{BB962C8B-B14F-4D97-AF65-F5344CB8AC3E}">
        <p14:creationId xmlns:p14="http://schemas.microsoft.com/office/powerpoint/2010/main" val="266511660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5</a:t>
            </a:r>
          </a:p>
        </p:txBody>
      </p:sp>
      <p:sp>
        <p:nvSpPr>
          <p:cNvPr id="6" name="Title 5"/>
          <p:cNvSpPr>
            <a:spLocks noGrp="1"/>
          </p:cNvSpPr>
          <p:nvPr>
            <p:ph type="title"/>
          </p:nvPr>
        </p:nvSpPr>
        <p:spPr>
          <a:xfrm>
            <a:off x="685800" y="1066800"/>
            <a:ext cx="7772400" cy="1219200"/>
          </a:xfrm>
        </p:spPr>
        <p:txBody>
          <a:bodyPr/>
          <a:lstStyle/>
          <a:p>
            <a:pPr>
              <a:defRPr/>
            </a:pPr>
            <a:r>
              <a:rPr lang="en-US" sz="3600" smtClean="0">
                <a:latin typeface="Arial" charset="0"/>
              </a:rPr>
              <a:t>The Vice President</a:t>
            </a:r>
            <a:br>
              <a:rPr lang="en-US" sz="3600" smtClean="0">
                <a:latin typeface="Arial" charset="0"/>
              </a:rPr>
            </a:br>
            <a:r>
              <a:rPr lang="en-US" sz="3600" smtClean="0">
                <a:latin typeface="Arial" charset="0"/>
              </a:rPr>
              <a:t>Membership</a:t>
            </a:r>
          </a:p>
        </p:txBody>
      </p:sp>
      <p:sp>
        <p:nvSpPr>
          <p:cNvPr id="8" name="Rectangle 3"/>
          <p:cNvSpPr txBox="1">
            <a:spLocks noChangeArrowheads="1"/>
          </p:cNvSpPr>
          <p:nvPr/>
        </p:nvSpPr>
        <p:spPr bwMode="auto">
          <a:xfrm>
            <a:off x="685800" y="2895600"/>
            <a:ext cx="7772400" cy="1981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algn="ctr" eaLnBrk="1" hangingPunct="1">
              <a:spcBef>
                <a:spcPct val="20000"/>
              </a:spcBef>
              <a:buClr>
                <a:srgbClr val="00293F"/>
              </a:buClr>
              <a:defRPr/>
            </a:pPr>
            <a:r>
              <a:rPr lang="en-US" sz="4800" b="1" i="1" kern="0" dirty="0">
                <a:solidFill>
                  <a:srgbClr val="00293F"/>
                </a:solidFill>
                <a:latin typeface="Arial" charset="0"/>
                <a:ea typeface="ヒラギノ角ゴ Pro W3" charset="-128"/>
                <a:cs typeface="Arial"/>
              </a:rPr>
              <a:t>A great help </a:t>
            </a:r>
            <a:br>
              <a:rPr lang="en-US" sz="4800" b="1" i="1" kern="0" dirty="0">
                <a:solidFill>
                  <a:srgbClr val="00293F"/>
                </a:solidFill>
                <a:latin typeface="Arial" charset="0"/>
                <a:ea typeface="ヒラギノ角ゴ Pro W3" charset="-128"/>
                <a:cs typeface="Arial"/>
              </a:rPr>
            </a:br>
            <a:r>
              <a:rPr lang="en-US" sz="4800" b="1" i="1" kern="0" dirty="0">
                <a:solidFill>
                  <a:srgbClr val="00293F"/>
                </a:solidFill>
                <a:latin typeface="Arial" charset="0"/>
                <a:ea typeface="ヒラギノ角ゴ Pro W3" charset="-128"/>
                <a:cs typeface="Arial"/>
              </a:rPr>
              <a:t>and asset!</a:t>
            </a:r>
          </a:p>
        </p:txBody>
      </p:sp>
    </p:spTree>
    <p:extLst>
      <p:ext uri="{BB962C8B-B14F-4D97-AF65-F5344CB8AC3E}">
        <p14:creationId xmlns:p14="http://schemas.microsoft.com/office/powerpoint/2010/main" val="63133720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6</a:t>
            </a:r>
          </a:p>
        </p:txBody>
      </p:sp>
      <p:sp>
        <p:nvSpPr>
          <p:cNvPr id="6" name="Title 5"/>
          <p:cNvSpPr>
            <a:spLocks noGrp="1"/>
          </p:cNvSpPr>
          <p:nvPr>
            <p:ph type="title"/>
          </p:nvPr>
        </p:nvSpPr>
        <p:spPr>
          <a:xfrm>
            <a:off x="685800" y="1066800"/>
            <a:ext cx="7772400" cy="1371600"/>
          </a:xfrm>
        </p:spPr>
        <p:txBody>
          <a:bodyPr/>
          <a:lstStyle/>
          <a:p>
            <a:pPr>
              <a:defRPr/>
            </a:pPr>
            <a:r>
              <a:rPr lang="en-US" sz="3600" smtClean="0">
                <a:latin typeface="Arial" charset="0"/>
              </a:rPr>
              <a:t>Filling Out the Application</a:t>
            </a:r>
            <a:br>
              <a:rPr lang="en-US" sz="3600" smtClean="0">
                <a:latin typeface="Arial" charset="0"/>
              </a:rPr>
            </a:br>
            <a:r>
              <a:rPr lang="en-US" sz="3600" smtClean="0">
                <a:latin typeface="Arial" charset="0"/>
              </a:rPr>
              <a:t>for Membership</a:t>
            </a:r>
          </a:p>
        </p:txBody>
      </p:sp>
      <p:pic>
        <p:nvPicPr>
          <p:cNvPr id="5" name="Picture 4" descr="400 front.pdf"/>
          <p:cNvPicPr>
            <a:picLocks noChangeAspect="1"/>
          </p:cNvPicPr>
          <p:nvPr/>
        </p:nvPicPr>
        <p:blipFill>
          <a:blip r:embed="rId3"/>
          <a:srcRect/>
          <a:stretch>
            <a:fillRect/>
          </a:stretch>
        </p:blipFill>
        <p:spPr bwMode="auto">
          <a:xfrm>
            <a:off x="2971800" y="2362200"/>
            <a:ext cx="3203575" cy="4146550"/>
          </a:xfrm>
          <a:prstGeom prst="rect">
            <a:avLst/>
          </a:prstGeom>
          <a:solidFill>
            <a:schemeClr val="bg1"/>
          </a:solidFill>
          <a:ln w="5080">
            <a:solidFill>
              <a:schemeClr val="bg2"/>
            </a:solidFill>
            <a:miter lim="800000"/>
            <a:headEnd/>
            <a:tailEnd/>
          </a:ln>
          <a:effectLst>
            <a:outerShdw dist="38100" dir="2700000" rotWithShape="0">
              <a:schemeClr val="bg2">
                <a:alpha val="42999"/>
              </a:schemeClr>
            </a:outerShdw>
          </a:effectLst>
        </p:spPr>
      </p:pic>
    </p:spTree>
    <p:extLst>
      <p:ext uri="{BB962C8B-B14F-4D97-AF65-F5344CB8AC3E}">
        <p14:creationId xmlns:p14="http://schemas.microsoft.com/office/powerpoint/2010/main" val="319372553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4"/>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7</a:t>
            </a:r>
          </a:p>
        </p:txBody>
      </p:sp>
      <p:sp>
        <p:nvSpPr>
          <p:cNvPr id="7" name="Title 5"/>
          <p:cNvSpPr>
            <a:spLocks noGrp="1"/>
          </p:cNvSpPr>
          <p:nvPr>
            <p:ph type="title"/>
          </p:nvPr>
        </p:nvSpPr>
        <p:spPr>
          <a:xfrm>
            <a:off x="685800" y="1066800"/>
            <a:ext cx="7772400" cy="1371600"/>
          </a:xfrm>
        </p:spPr>
        <p:txBody>
          <a:bodyPr/>
          <a:lstStyle/>
          <a:p>
            <a:pPr>
              <a:defRPr/>
            </a:pPr>
            <a:r>
              <a:rPr lang="en-US" sz="3600" smtClean="0">
                <a:latin typeface="Arial" charset="0"/>
              </a:rPr>
              <a:t>Filling Out the Application</a:t>
            </a:r>
            <a:br>
              <a:rPr lang="en-US" sz="3600" smtClean="0">
                <a:latin typeface="Arial" charset="0"/>
              </a:rPr>
            </a:br>
            <a:r>
              <a:rPr lang="en-US" sz="3600" smtClean="0">
                <a:latin typeface="Arial" charset="0"/>
              </a:rPr>
              <a:t>for Membership</a:t>
            </a:r>
          </a:p>
        </p:txBody>
      </p:sp>
      <p:sp>
        <p:nvSpPr>
          <p:cNvPr id="9" name="Rectangle 3"/>
          <p:cNvSpPr>
            <a:spLocks noGrp="1" noChangeArrowheads="1"/>
          </p:cNvSpPr>
          <p:nvPr>
            <p:ph type="body" sz="half" idx="1"/>
          </p:nvPr>
        </p:nvSpPr>
        <p:spPr>
          <a:xfrm>
            <a:off x="4419600" y="2362200"/>
            <a:ext cx="2971800" cy="3429000"/>
          </a:xfrm>
        </p:spPr>
        <p:txBody>
          <a:bodyPr/>
          <a:lstStyle/>
          <a:p>
            <a:pPr marL="398463" indent="-398463" eaLnBrk="1" hangingPunct="1">
              <a:spcBef>
                <a:spcPct val="0"/>
              </a:spcBef>
              <a:spcAft>
                <a:spcPts val="6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New</a:t>
            </a:r>
          </a:p>
          <a:p>
            <a:pPr marL="398463" indent="-398463" eaLnBrk="1" hangingPunct="1">
              <a:spcBef>
                <a:spcPct val="0"/>
              </a:spcBef>
              <a:spcAft>
                <a:spcPts val="6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Reinstated</a:t>
            </a:r>
          </a:p>
          <a:p>
            <a:pPr marL="398463" indent="-398463" eaLnBrk="1" hangingPunct="1">
              <a:spcBef>
                <a:spcPct val="0"/>
              </a:spcBef>
              <a:spcAft>
                <a:spcPts val="6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Renewing</a:t>
            </a:r>
          </a:p>
          <a:p>
            <a:pPr marL="398463" indent="-398463" eaLnBrk="1" hangingPunct="1">
              <a:spcBef>
                <a:spcPct val="0"/>
              </a:spcBef>
              <a:spcAft>
                <a:spcPts val="6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Dual</a:t>
            </a:r>
          </a:p>
          <a:p>
            <a:pPr marL="398463" indent="-398463" eaLnBrk="1" hangingPunct="1">
              <a:spcBef>
                <a:spcPct val="0"/>
              </a:spcBef>
              <a:spcAft>
                <a:spcPts val="6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Transfer</a:t>
            </a:r>
          </a:p>
        </p:txBody>
      </p:sp>
      <p:sp>
        <p:nvSpPr>
          <p:cNvPr id="10" name="TextBox 5"/>
          <p:cNvSpPr txBox="1">
            <a:spLocks noChangeArrowheads="1"/>
          </p:cNvSpPr>
          <p:nvPr/>
        </p:nvSpPr>
        <p:spPr bwMode="auto">
          <a:xfrm>
            <a:off x="1065213" y="2362200"/>
            <a:ext cx="3125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r>
              <a:rPr lang="en-US" altLang="en-US" sz="3200" b="1">
                <a:solidFill>
                  <a:srgbClr val="00293F"/>
                </a:solidFill>
                <a:latin typeface="Arial" panose="020B0604020202020204" pitchFamily="34" charset="0"/>
                <a:cs typeface="Arial" panose="020B0604020202020204" pitchFamily="34" charset="0"/>
              </a:rPr>
              <a:t>Member Status</a:t>
            </a:r>
          </a:p>
        </p:txBody>
      </p:sp>
      <p:pic>
        <p:nvPicPr>
          <p:cNvPr id="8" name="Picture 7" descr="400 member status.pdf"/>
          <p:cNvPicPr>
            <a:picLocks noChangeAspect="1"/>
          </p:cNvPicPr>
          <p:nvPr/>
        </p:nvPicPr>
        <p:blipFill>
          <a:blip r:embed="rId3"/>
          <a:srcRect/>
          <a:stretch>
            <a:fillRect/>
          </a:stretch>
        </p:blipFill>
        <p:spPr bwMode="auto">
          <a:xfrm>
            <a:off x="762000" y="5334000"/>
            <a:ext cx="7772400" cy="609600"/>
          </a:xfrm>
          <a:prstGeom prst="rect">
            <a:avLst/>
          </a:prstGeom>
          <a:solidFill>
            <a:schemeClr val="bg1"/>
          </a:solidFill>
          <a:ln w="6350">
            <a:solidFill>
              <a:schemeClr val="tx1"/>
            </a:solidFill>
            <a:miter lim="800000"/>
            <a:headEnd/>
            <a:tailEnd/>
          </a:ln>
          <a:effectLst>
            <a:outerShdw dist="38100" dir="2700000" rotWithShape="0">
              <a:schemeClr val="bg2">
                <a:alpha val="42999"/>
              </a:schemeClr>
            </a:outerShdw>
          </a:effectLst>
        </p:spPr>
      </p:pic>
    </p:spTree>
    <p:extLst>
      <p:ext uri="{BB962C8B-B14F-4D97-AF65-F5344CB8AC3E}">
        <p14:creationId xmlns:p14="http://schemas.microsoft.com/office/powerpoint/2010/main" val="131483245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25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8</a:t>
            </a:r>
          </a:p>
        </p:txBody>
      </p:sp>
      <p:sp>
        <p:nvSpPr>
          <p:cNvPr id="6" name="Title 5"/>
          <p:cNvSpPr>
            <a:spLocks noGrp="1"/>
          </p:cNvSpPr>
          <p:nvPr>
            <p:ph type="title"/>
          </p:nvPr>
        </p:nvSpPr>
        <p:spPr>
          <a:xfrm>
            <a:off x="685800" y="1143000"/>
            <a:ext cx="7162800" cy="1143000"/>
          </a:xfrm>
        </p:spPr>
        <p:txBody>
          <a:bodyPr/>
          <a:lstStyle/>
          <a:p>
            <a:pPr>
              <a:defRPr/>
            </a:pPr>
            <a:r>
              <a:rPr lang="en-US" sz="3600" smtClean="0">
                <a:latin typeface="Arial" charset="0"/>
              </a:rPr>
              <a:t>Filling Out the Application</a:t>
            </a:r>
            <a:br>
              <a:rPr lang="en-US" sz="3600" smtClean="0">
                <a:latin typeface="Arial" charset="0"/>
              </a:rPr>
            </a:br>
            <a:r>
              <a:rPr lang="en-US" sz="3600" smtClean="0">
                <a:latin typeface="Arial" charset="0"/>
              </a:rPr>
              <a:t>for Membership</a:t>
            </a:r>
          </a:p>
        </p:txBody>
      </p:sp>
      <p:sp>
        <p:nvSpPr>
          <p:cNvPr id="7" name="Rectangle 3"/>
          <p:cNvSpPr>
            <a:spLocks noGrp="1" noChangeArrowheads="1"/>
          </p:cNvSpPr>
          <p:nvPr>
            <p:ph type="body" sz="half" idx="1"/>
          </p:nvPr>
        </p:nvSpPr>
        <p:spPr>
          <a:xfrm>
            <a:off x="2697163" y="3276600"/>
            <a:ext cx="4876800" cy="2743200"/>
          </a:xfrm>
        </p:spPr>
        <p:txBody>
          <a:bodyPr/>
          <a:lstStyle/>
          <a:p>
            <a:pPr marL="398463" indent="-398463" eaLnBrk="1" hangingPunct="1">
              <a:spcBef>
                <a:spcPct val="15000"/>
              </a:spcBef>
              <a:spcAft>
                <a:spcPts val="12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New members pay…</a:t>
            </a:r>
          </a:p>
          <a:p>
            <a:pPr marL="398463" indent="-398463" eaLnBrk="1" hangingPunct="1">
              <a:spcBef>
                <a:spcPct val="15000"/>
              </a:spcBef>
              <a:spcAft>
                <a:spcPts val="12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Transfer members…</a:t>
            </a:r>
          </a:p>
          <a:p>
            <a:pPr marL="398463" indent="-398463" eaLnBrk="1" hangingPunct="1">
              <a:spcBef>
                <a:spcPct val="15000"/>
              </a:spcBef>
              <a:spcAft>
                <a:spcPts val="12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All the above…</a:t>
            </a:r>
          </a:p>
        </p:txBody>
      </p:sp>
      <p:sp>
        <p:nvSpPr>
          <p:cNvPr id="8" name="TextBox 5"/>
          <p:cNvSpPr txBox="1">
            <a:spLocks noChangeArrowheads="1"/>
          </p:cNvSpPr>
          <p:nvPr/>
        </p:nvSpPr>
        <p:spPr bwMode="auto">
          <a:xfrm>
            <a:off x="2438400" y="2590800"/>
            <a:ext cx="1963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r>
              <a:rPr lang="en-US" altLang="en-US" sz="3200" b="1">
                <a:solidFill>
                  <a:srgbClr val="00293F"/>
                </a:solidFill>
                <a:latin typeface="Arial" panose="020B0604020202020204" pitchFamily="34" charset="0"/>
                <a:cs typeface="Arial" panose="020B0604020202020204" pitchFamily="34" charset="0"/>
              </a:rPr>
              <a:t>Financial</a:t>
            </a:r>
          </a:p>
        </p:txBody>
      </p:sp>
    </p:spTree>
    <p:extLst>
      <p:ext uri="{BB962C8B-B14F-4D97-AF65-F5344CB8AC3E}">
        <p14:creationId xmlns:p14="http://schemas.microsoft.com/office/powerpoint/2010/main" val="238205017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9</a:t>
            </a:r>
          </a:p>
        </p:txBody>
      </p:sp>
      <p:sp>
        <p:nvSpPr>
          <p:cNvPr id="6" name="Title 5"/>
          <p:cNvSpPr>
            <a:spLocks noGrp="1"/>
          </p:cNvSpPr>
          <p:nvPr>
            <p:ph type="title"/>
          </p:nvPr>
        </p:nvSpPr>
        <p:spPr>
          <a:xfrm>
            <a:off x="685800" y="1143000"/>
            <a:ext cx="7162800" cy="1143000"/>
          </a:xfrm>
        </p:spPr>
        <p:txBody>
          <a:bodyPr/>
          <a:lstStyle/>
          <a:p>
            <a:pPr>
              <a:defRPr/>
            </a:pPr>
            <a:r>
              <a:rPr lang="en-US" sz="3600" smtClean="0">
                <a:latin typeface="Arial" charset="0"/>
              </a:rPr>
              <a:t>Filling Out the Application</a:t>
            </a:r>
            <a:br>
              <a:rPr lang="en-US" sz="3600" smtClean="0">
                <a:latin typeface="Arial" charset="0"/>
              </a:rPr>
            </a:br>
            <a:r>
              <a:rPr lang="en-US" sz="3600" smtClean="0">
                <a:latin typeface="Arial" charset="0"/>
              </a:rPr>
              <a:t>for Membership</a:t>
            </a:r>
          </a:p>
        </p:txBody>
      </p:sp>
      <p:sp>
        <p:nvSpPr>
          <p:cNvPr id="8" name="TextBox 5"/>
          <p:cNvSpPr txBox="1">
            <a:spLocks noChangeArrowheads="1"/>
          </p:cNvSpPr>
          <p:nvPr/>
        </p:nvSpPr>
        <p:spPr bwMode="auto">
          <a:xfrm>
            <a:off x="1295400" y="2868613"/>
            <a:ext cx="52006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l">
              <a:lnSpc>
                <a:spcPct val="85000"/>
              </a:lnSpc>
            </a:pPr>
            <a:r>
              <a:rPr lang="en-US" altLang="en-US" sz="3200" b="1">
                <a:solidFill>
                  <a:srgbClr val="00293F"/>
                </a:solidFill>
                <a:latin typeface="Arial" panose="020B0604020202020204" pitchFamily="34" charset="0"/>
                <a:cs typeface="Arial" panose="020B0604020202020204" pitchFamily="34" charset="0"/>
              </a:rPr>
              <a:t>Recruiter Information and </a:t>
            </a:r>
            <a:br>
              <a:rPr lang="en-US" altLang="en-US" sz="3200" b="1">
                <a:solidFill>
                  <a:srgbClr val="00293F"/>
                </a:solidFill>
                <a:latin typeface="Arial" panose="020B0604020202020204" pitchFamily="34" charset="0"/>
                <a:cs typeface="Arial" panose="020B0604020202020204" pitchFamily="34" charset="0"/>
              </a:rPr>
            </a:br>
            <a:r>
              <a:rPr lang="en-US" altLang="en-US" sz="3200" b="1">
                <a:solidFill>
                  <a:srgbClr val="00293F"/>
                </a:solidFill>
                <a:latin typeface="Arial" panose="020B0604020202020204" pitchFamily="34" charset="0"/>
                <a:cs typeface="Arial" panose="020B0604020202020204" pitchFamily="34" charset="0"/>
              </a:rPr>
              <a:t>Language Selection</a:t>
            </a:r>
          </a:p>
        </p:txBody>
      </p:sp>
      <p:pic>
        <p:nvPicPr>
          <p:cNvPr id="7" name="Picture 6" descr="400 recruiter.pdf"/>
          <p:cNvPicPr>
            <a:picLocks noChangeAspect="1"/>
          </p:cNvPicPr>
          <p:nvPr/>
        </p:nvPicPr>
        <p:blipFill>
          <a:blip r:embed="rId3"/>
          <a:srcRect/>
          <a:stretch>
            <a:fillRect/>
          </a:stretch>
        </p:blipFill>
        <p:spPr bwMode="auto">
          <a:xfrm>
            <a:off x="876300" y="4648200"/>
            <a:ext cx="6591300" cy="1435100"/>
          </a:xfrm>
          <a:prstGeom prst="rect">
            <a:avLst/>
          </a:prstGeom>
          <a:solidFill>
            <a:srgbClr val="FFFFFF"/>
          </a:solidFill>
          <a:ln w="6350">
            <a:solidFill>
              <a:srgbClr val="808080"/>
            </a:solidFill>
            <a:round/>
            <a:headEnd/>
            <a:tailEnd/>
          </a:ln>
          <a:effectLst>
            <a:outerShdw dist="38100" dir="2700000" rotWithShape="0">
              <a:srgbClr val="808080">
                <a:alpha val="42999"/>
              </a:srgbClr>
            </a:outerShdw>
          </a:effectLst>
        </p:spPr>
      </p:pic>
      <p:pic>
        <p:nvPicPr>
          <p:cNvPr id="9" name="Picture 8" descr="400 lang.select.pdf"/>
          <p:cNvPicPr>
            <a:picLocks noChangeAspect="1"/>
          </p:cNvPicPr>
          <p:nvPr/>
        </p:nvPicPr>
        <p:blipFill>
          <a:blip r:embed="rId4"/>
          <a:srcRect/>
          <a:stretch>
            <a:fillRect/>
          </a:stretch>
        </p:blipFill>
        <p:spPr bwMode="auto">
          <a:xfrm>
            <a:off x="6934200" y="2057400"/>
            <a:ext cx="1676400" cy="2413000"/>
          </a:xfrm>
          <a:prstGeom prst="rect">
            <a:avLst/>
          </a:prstGeom>
          <a:solidFill>
            <a:srgbClr val="FFFFFF"/>
          </a:solidFill>
          <a:ln w="6350">
            <a:solidFill>
              <a:srgbClr val="808080"/>
            </a:solidFill>
            <a:miter lim="800000"/>
            <a:headEnd/>
            <a:tailEnd/>
          </a:ln>
          <a:effectLst>
            <a:outerShdw dist="38100" dir="2700000" rotWithShape="0">
              <a:srgbClr val="808080">
                <a:alpha val="42999"/>
              </a:srgbClr>
            </a:outerShdw>
          </a:effectLst>
        </p:spPr>
      </p:pic>
    </p:spTree>
    <p:extLst>
      <p:ext uri="{BB962C8B-B14F-4D97-AF65-F5344CB8AC3E}">
        <p14:creationId xmlns:p14="http://schemas.microsoft.com/office/powerpoint/2010/main" val="369786451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a:spLocks noChangeArrowheads="1"/>
          </p:cNvSpPr>
          <p:nvPr/>
        </p:nvSpPr>
        <p:spPr bwMode="auto">
          <a:xfrm>
            <a:off x="84582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10</a:t>
            </a:r>
          </a:p>
        </p:txBody>
      </p:sp>
      <p:sp>
        <p:nvSpPr>
          <p:cNvPr id="6" name="Title 5"/>
          <p:cNvSpPr>
            <a:spLocks noGrp="1"/>
          </p:cNvSpPr>
          <p:nvPr>
            <p:ph type="title"/>
          </p:nvPr>
        </p:nvSpPr>
        <p:spPr>
          <a:xfrm>
            <a:off x="304800" y="990600"/>
            <a:ext cx="8305800" cy="990600"/>
          </a:xfrm>
        </p:spPr>
        <p:txBody>
          <a:bodyPr/>
          <a:lstStyle/>
          <a:p>
            <a:pPr>
              <a:defRPr/>
            </a:pPr>
            <a:r>
              <a:rPr lang="en-US" sz="3200" smtClean="0">
                <a:latin typeface="Arial" charset="0"/>
              </a:rPr>
              <a:t>Filling Out the Application for Membership</a:t>
            </a:r>
          </a:p>
        </p:txBody>
      </p:sp>
      <p:sp>
        <p:nvSpPr>
          <p:cNvPr id="8" name="TextBox 5"/>
          <p:cNvSpPr txBox="1">
            <a:spLocks noChangeArrowheads="1"/>
          </p:cNvSpPr>
          <p:nvPr/>
        </p:nvSpPr>
        <p:spPr bwMode="auto">
          <a:xfrm>
            <a:off x="914400" y="2365375"/>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l">
              <a:lnSpc>
                <a:spcPct val="95000"/>
              </a:lnSpc>
            </a:pPr>
            <a:r>
              <a:rPr lang="en-US" altLang="en-US" b="1">
                <a:solidFill>
                  <a:srgbClr val="00293F"/>
                </a:solidFill>
                <a:latin typeface="Arial" panose="020B0604020202020204" pitchFamily="34" charset="0"/>
                <a:cs typeface="Arial" panose="020B0604020202020204" pitchFamily="34" charset="0"/>
              </a:rPr>
              <a:t>Signatories </a:t>
            </a:r>
            <a:br>
              <a:rPr lang="en-US" altLang="en-US" b="1">
                <a:solidFill>
                  <a:srgbClr val="00293F"/>
                </a:solidFill>
                <a:latin typeface="Arial" panose="020B0604020202020204" pitchFamily="34" charset="0"/>
                <a:cs typeface="Arial" panose="020B0604020202020204" pitchFamily="34" charset="0"/>
              </a:rPr>
            </a:br>
            <a:r>
              <a:rPr lang="en-US" altLang="en-US" b="1">
                <a:solidFill>
                  <a:srgbClr val="00293F"/>
                </a:solidFill>
                <a:latin typeface="Arial" panose="020B0604020202020204" pitchFamily="34" charset="0"/>
                <a:cs typeface="Arial" panose="020B0604020202020204" pitchFamily="34" charset="0"/>
              </a:rPr>
              <a:t>and Payment</a:t>
            </a:r>
          </a:p>
        </p:txBody>
      </p:sp>
      <p:pic>
        <p:nvPicPr>
          <p:cNvPr id="9" name="Picture 8" descr="400 payment.pdf"/>
          <p:cNvPicPr>
            <a:picLocks noChangeAspect="1"/>
          </p:cNvPicPr>
          <p:nvPr/>
        </p:nvPicPr>
        <p:blipFill>
          <a:blip r:embed="rId3"/>
          <a:srcRect/>
          <a:stretch>
            <a:fillRect/>
          </a:stretch>
        </p:blipFill>
        <p:spPr bwMode="auto">
          <a:xfrm>
            <a:off x="3733800" y="2362200"/>
            <a:ext cx="4075113" cy="2566988"/>
          </a:xfrm>
          <a:prstGeom prst="rect">
            <a:avLst/>
          </a:prstGeom>
          <a:solidFill>
            <a:srgbClr val="FFFFFF"/>
          </a:solidFill>
          <a:ln w="6350">
            <a:solidFill>
              <a:srgbClr val="808080"/>
            </a:solidFill>
            <a:round/>
            <a:headEnd/>
            <a:tailEnd/>
          </a:ln>
          <a:effectLst>
            <a:outerShdw dist="38100" dir="2700000" rotWithShape="0">
              <a:srgbClr val="808080">
                <a:alpha val="42999"/>
              </a:srgbClr>
            </a:outerShdw>
          </a:effectLst>
        </p:spPr>
      </p:pic>
      <p:pic>
        <p:nvPicPr>
          <p:cNvPr id="10" name="Picture 9" descr="400 signatories.pdf"/>
          <p:cNvPicPr>
            <a:picLocks noChangeAspect="1"/>
          </p:cNvPicPr>
          <p:nvPr/>
        </p:nvPicPr>
        <p:blipFill>
          <a:blip r:embed="rId4"/>
          <a:srcRect/>
          <a:stretch>
            <a:fillRect/>
          </a:stretch>
        </p:blipFill>
        <p:spPr bwMode="auto">
          <a:xfrm>
            <a:off x="990600" y="4648200"/>
            <a:ext cx="4081463" cy="1563688"/>
          </a:xfrm>
          <a:prstGeom prst="rect">
            <a:avLst/>
          </a:prstGeom>
          <a:solidFill>
            <a:srgbClr val="FFFFFF"/>
          </a:solidFill>
          <a:ln w="6350">
            <a:solidFill>
              <a:srgbClr val="808080"/>
            </a:solidFill>
            <a:round/>
            <a:headEnd/>
            <a:tailEnd/>
          </a:ln>
          <a:effectLst>
            <a:outerShdw dist="38100" dir="2700000" rotWithShape="0">
              <a:srgbClr val="808080">
                <a:alpha val="42999"/>
              </a:srgbClr>
            </a:outerShdw>
          </a:effectLst>
        </p:spPr>
      </p:pic>
    </p:spTree>
    <p:extLst>
      <p:ext uri="{BB962C8B-B14F-4D97-AF65-F5344CB8AC3E}">
        <p14:creationId xmlns:p14="http://schemas.microsoft.com/office/powerpoint/2010/main" val="177442799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50980"/>
          </a:schemeClr>
        </a:solidFill>
        <a:effectLst/>
      </p:bgPr>
    </p:bg>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8305800" y="6400800"/>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11</a:t>
            </a:r>
          </a:p>
        </p:txBody>
      </p:sp>
      <p:sp>
        <p:nvSpPr>
          <p:cNvPr id="4" name="Title 5"/>
          <p:cNvSpPr>
            <a:spLocks noGrp="1"/>
          </p:cNvSpPr>
          <p:nvPr>
            <p:ph type="title"/>
          </p:nvPr>
        </p:nvSpPr>
        <p:spPr>
          <a:xfrm>
            <a:off x="685800" y="914400"/>
            <a:ext cx="7772400" cy="1066800"/>
          </a:xfrm>
        </p:spPr>
        <p:txBody>
          <a:bodyPr/>
          <a:lstStyle/>
          <a:p>
            <a:pPr>
              <a:defRPr/>
            </a:pPr>
            <a:r>
              <a:rPr lang="en-US" sz="3600" smtClean="0">
                <a:latin typeface="Arial" charset="0"/>
              </a:rPr>
              <a:t>Conclusion</a:t>
            </a:r>
          </a:p>
        </p:txBody>
      </p:sp>
      <p:sp>
        <p:nvSpPr>
          <p:cNvPr id="6" name="Rectangle 3"/>
          <p:cNvSpPr>
            <a:spLocks noGrp="1" noChangeArrowheads="1"/>
          </p:cNvSpPr>
          <p:nvPr>
            <p:ph type="body" idx="1"/>
          </p:nvPr>
        </p:nvSpPr>
        <p:spPr>
          <a:xfrm>
            <a:off x="2438400" y="2058988"/>
            <a:ext cx="6096000" cy="3473450"/>
          </a:xfrm>
        </p:spPr>
        <p:txBody>
          <a:bodyPr/>
          <a:lstStyle/>
          <a:p>
            <a:pPr marL="457200" lvl="1" indent="-457200" eaLnBrk="1" hangingPunct="1">
              <a:lnSpc>
                <a:spcPct val="90000"/>
              </a:lnSpc>
              <a:spcBef>
                <a:spcPct val="0"/>
              </a:spcBef>
              <a:spcAft>
                <a:spcPts val="1200"/>
              </a:spcAft>
              <a:buClr>
                <a:srgbClr val="AF0029"/>
              </a:buClr>
              <a:buFont typeface="Webdings" panose="05030102010509060703" pitchFamily="18" charset="2"/>
              <a:buNone/>
            </a:pPr>
            <a:r>
              <a:rPr lang="en-US" altLang="en-US" smtClean="0">
                <a:latin typeface="Arial" panose="020B0604020202020204" pitchFamily="34" charset="0"/>
                <a:ea typeface="ヒラギノ角ゴ Pro W3"/>
                <a:cs typeface="Arial" panose="020B0604020202020204" pitchFamily="34" charset="0"/>
              </a:rPr>
              <a:t>	</a:t>
            </a:r>
            <a:r>
              <a:rPr lang="en-US" altLang="en-US" sz="3000" smtClean="0">
                <a:latin typeface="Arial" panose="020B0604020202020204" pitchFamily="34" charset="0"/>
                <a:ea typeface="ヒラギノ角ゴ Pro W3"/>
                <a:cs typeface="Arial" panose="020B0604020202020204" pitchFamily="34" charset="0"/>
              </a:rPr>
              <a:t>Enthusiasm</a:t>
            </a:r>
          </a:p>
          <a:p>
            <a:pPr marL="457200" indent="-457200" eaLnBrk="1" hangingPunct="1">
              <a:lnSpc>
                <a:spcPct val="90000"/>
              </a:lnSpc>
              <a:spcBef>
                <a:spcPct val="0"/>
              </a:spcBef>
              <a:spcAft>
                <a:spcPts val="1200"/>
              </a:spcAft>
              <a:buClr>
                <a:srgbClr val="AF0029"/>
              </a:buClr>
              <a:buFont typeface="Webdings" panose="05030102010509060703" pitchFamily="18" charset="2"/>
              <a:buNone/>
            </a:pPr>
            <a:r>
              <a:rPr lang="en-US" altLang="en-US" smtClean="0">
                <a:solidFill>
                  <a:srgbClr val="B91428"/>
                </a:solidFill>
                <a:latin typeface="Arial" panose="020B0604020202020204" pitchFamily="34" charset="0"/>
                <a:ea typeface="ヒラギノ角ゴ Pro W3"/>
                <a:cs typeface="Arial" panose="020B0604020202020204" pitchFamily="34" charset="0"/>
              </a:rPr>
              <a:t>+</a:t>
            </a:r>
            <a:r>
              <a:rPr lang="en-US" altLang="en-US" smtClean="0">
                <a:latin typeface="Arial" panose="020B0604020202020204" pitchFamily="34" charset="0"/>
                <a:ea typeface="ヒラギノ角ゴ Pro W3"/>
                <a:cs typeface="Arial" panose="020B0604020202020204" pitchFamily="34" charset="0"/>
              </a:rPr>
              <a:t>	Techniques</a:t>
            </a:r>
          </a:p>
          <a:p>
            <a:pPr marL="457200" indent="-457200" eaLnBrk="1" hangingPunct="1">
              <a:lnSpc>
                <a:spcPct val="90000"/>
              </a:lnSpc>
              <a:spcBef>
                <a:spcPct val="0"/>
              </a:spcBef>
              <a:spcAft>
                <a:spcPts val="1200"/>
              </a:spcAft>
              <a:buClr>
                <a:srgbClr val="AF0029"/>
              </a:buClr>
              <a:buFont typeface="Webdings" panose="05030102010509060703" pitchFamily="18" charset="2"/>
              <a:buNone/>
            </a:pPr>
            <a:r>
              <a:rPr lang="en-US" altLang="en-US" smtClean="0">
                <a:solidFill>
                  <a:srgbClr val="B91428"/>
                </a:solidFill>
                <a:latin typeface="Arial" panose="020B0604020202020204" pitchFamily="34" charset="0"/>
                <a:ea typeface="ヒラギノ角ゴ Pro W3"/>
                <a:cs typeface="Arial" panose="020B0604020202020204" pitchFamily="34" charset="0"/>
              </a:rPr>
              <a:t>+</a:t>
            </a:r>
            <a:r>
              <a:rPr lang="en-US" altLang="en-US" smtClean="0">
                <a:latin typeface="Arial" panose="020B0604020202020204" pitchFamily="34" charset="0"/>
                <a:ea typeface="ヒラギノ角ゴ Pro W3"/>
                <a:cs typeface="Arial" panose="020B0604020202020204" pitchFamily="34" charset="0"/>
              </a:rPr>
              <a:t>	Meeting roles</a:t>
            </a:r>
          </a:p>
          <a:p>
            <a:pPr marL="457200" indent="-457200" eaLnBrk="1" hangingPunct="1">
              <a:lnSpc>
                <a:spcPct val="90000"/>
              </a:lnSpc>
              <a:spcBef>
                <a:spcPct val="0"/>
              </a:spcBef>
              <a:spcAft>
                <a:spcPts val="1200"/>
              </a:spcAft>
              <a:buClr>
                <a:srgbClr val="AF0029"/>
              </a:buClr>
              <a:buFont typeface="Webdings" panose="05030102010509060703" pitchFamily="18" charset="2"/>
              <a:buNone/>
            </a:pPr>
            <a:r>
              <a:rPr lang="en-US" altLang="en-US" smtClean="0">
                <a:solidFill>
                  <a:srgbClr val="B91428"/>
                </a:solidFill>
                <a:latin typeface="Arial" panose="020B0604020202020204" pitchFamily="34" charset="0"/>
                <a:ea typeface="ヒラギノ角ゴ Pro W3"/>
                <a:cs typeface="Arial" panose="020B0604020202020204" pitchFamily="34" charset="0"/>
              </a:rPr>
              <a:t>+</a:t>
            </a:r>
            <a:r>
              <a:rPr lang="en-US" altLang="en-US" smtClean="0">
                <a:latin typeface="Arial" panose="020B0604020202020204" pitchFamily="34" charset="0"/>
                <a:ea typeface="ヒラギノ角ゴ Pro W3"/>
                <a:cs typeface="Arial" panose="020B0604020202020204" pitchFamily="34" charset="0"/>
              </a:rPr>
              <a:t>	Mentor assistance</a:t>
            </a:r>
          </a:p>
          <a:p>
            <a:pPr marL="457200" indent="-457200" eaLnBrk="1" hangingPunct="1">
              <a:lnSpc>
                <a:spcPct val="90000"/>
              </a:lnSpc>
              <a:spcBef>
                <a:spcPct val="0"/>
              </a:spcBef>
              <a:spcAft>
                <a:spcPts val="1200"/>
              </a:spcAft>
              <a:buClr>
                <a:srgbClr val="AF0029"/>
              </a:buClr>
              <a:buFont typeface="Webdings" panose="05030102010509060703" pitchFamily="18" charset="2"/>
              <a:buNone/>
            </a:pPr>
            <a:r>
              <a:rPr lang="en-US" altLang="en-US" smtClean="0">
                <a:solidFill>
                  <a:srgbClr val="B91428"/>
                </a:solidFill>
                <a:latin typeface="Arial" panose="020B0604020202020204" pitchFamily="34" charset="0"/>
                <a:ea typeface="ヒラギノ角ゴ Pro W3"/>
                <a:cs typeface="Arial" panose="020B0604020202020204" pitchFamily="34" charset="0"/>
              </a:rPr>
              <a:t>+</a:t>
            </a:r>
            <a:r>
              <a:rPr lang="en-US" altLang="en-US" smtClean="0">
                <a:latin typeface="Arial" panose="020B0604020202020204" pitchFamily="34" charset="0"/>
                <a:ea typeface="ヒラギノ角ゴ Pro W3"/>
                <a:cs typeface="Arial" panose="020B0604020202020204" pitchFamily="34" charset="0"/>
              </a:rPr>
              <a:t>	Materials and information</a:t>
            </a:r>
          </a:p>
          <a:p>
            <a:pPr marL="457200" indent="-457200" eaLnBrk="1" hangingPunct="1">
              <a:lnSpc>
                <a:spcPct val="90000"/>
              </a:lnSpc>
              <a:spcBef>
                <a:spcPct val="0"/>
              </a:spcBef>
              <a:spcAft>
                <a:spcPts val="1200"/>
              </a:spcAft>
              <a:buClr>
                <a:srgbClr val="AF0029"/>
              </a:buClr>
              <a:buFont typeface="Webdings" panose="05030102010509060703" pitchFamily="18" charset="2"/>
              <a:buNone/>
            </a:pPr>
            <a:r>
              <a:rPr lang="en-US" altLang="en-US" smtClean="0">
                <a:solidFill>
                  <a:srgbClr val="B91428"/>
                </a:solidFill>
                <a:latin typeface="Arial" panose="020B0604020202020204" pitchFamily="34" charset="0"/>
                <a:ea typeface="ヒラギノ角ゴ Pro W3"/>
                <a:cs typeface="Arial" panose="020B0604020202020204" pitchFamily="34" charset="0"/>
              </a:rPr>
              <a:t>+</a:t>
            </a:r>
            <a:r>
              <a:rPr lang="en-US" altLang="en-US" smtClean="0">
                <a:latin typeface="Arial" panose="020B0604020202020204" pitchFamily="34" charset="0"/>
                <a:ea typeface="ヒラギノ角ゴ Pro W3"/>
                <a:cs typeface="Arial" panose="020B0604020202020204" pitchFamily="34" charset="0"/>
              </a:rPr>
              <a:t>	An official induction</a:t>
            </a:r>
          </a:p>
        </p:txBody>
      </p:sp>
      <p:sp>
        <p:nvSpPr>
          <p:cNvPr id="7" name="Rectangle 6"/>
          <p:cNvSpPr>
            <a:spLocks noChangeArrowheads="1"/>
          </p:cNvSpPr>
          <p:nvPr/>
        </p:nvSpPr>
        <p:spPr bwMode="auto">
          <a:xfrm>
            <a:off x="2438400" y="5684838"/>
            <a:ext cx="33258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eaLnBrk="1" hangingPunct="1">
              <a:lnSpc>
                <a:spcPct val="90000"/>
              </a:lnSpc>
              <a:spcAft>
                <a:spcPts val="1200"/>
              </a:spcAft>
              <a:buClr>
                <a:srgbClr val="AF0029"/>
              </a:buClr>
            </a:pPr>
            <a:r>
              <a:rPr lang="en-US" altLang="en-US" b="1">
                <a:solidFill>
                  <a:srgbClr val="B91428"/>
                </a:solidFill>
                <a:latin typeface="Arial" panose="020B0604020202020204" pitchFamily="34" charset="0"/>
              </a:rPr>
              <a:t>=</a:t>
            </a:r>
            <a:r>
              <a:rPr lang="en-US" altLang="en-US" b="1">
                <a:solidFill>
                  <a:srgbClr val="000000"/>
                </a:solidFill>
                <a:latin typeface="Arial" panose="020B0604020202020204" pitchFamily="34" charset="0"/>
              </a:rPr>
              <a:t>	</a:t>
            </a:r>
            <a:r>
              <a:rPr lang="en-US" altLang="en-US" b="1">
                <a:solidFill>
                  <a:srgbClr val="00293F"/>
                </a:solidFill>
                <a:latin typeface="Arial" panose="020B0604020202020204" pitchFamily="34" charset="0"/>
              </a:rPr>
              <a:t>A Win-Win sale!</a:t>
            </a:r>
          </a:p>
        </p:txBody>
      </p:sp>
      <p:cxnSp>
        <p:nvCxnSpPr>
          <p:cNvPr id="38918" name="Straight Connector 9"/>
          <p:cNvCxnSpPr>
            <a:cxnSpLocks noChangeShapeType="1"/>
          </p:cNvCxnSpPr>
          <p:nvPr/>
        </p:nvCxnSpPr>
        <p:spPr bwMode="auto">
          <a:xfrm>
            <a:off x="1981200" y="5532438"/>
            <a:ext cx="5715000" cy="158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5316012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25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2438400"/>
            <a:ext cx="7772400" cy="3810000"/>
          </a:xfrm>
        </p:spPr>
        <p:txBody>
          <a:bodyPr/>
          <a:lstStyle/>
          <a:p>
            <a:pPr algn="ctr" eaLnBrk="1" hangingPunct="1">
              <a:lnSpc>
                <a:spcPct val="120000"/>
              </a:lnSpc>
              <a:spcAft>
                <a:spcPts val="1800"/>
              </a:spcAft>
              <a:buFontTx/>
              <a:buNone/>
            </a:pPr>
            <a:r>
              <a:rPr lang="en-US" altLang="en-US" sz="2400" b="1" smtClean="0">
                <a:solidFill>
                  <a:schemeClr val="accent2"/>
                </a:solidFill>
                <a:latin typeface="Arial" panose="020B0604020202020204" pitchFamily="34" charset="0"/>
                <a:ea typeface="ヒラギノ角ゴ Pro W3"/>
                <a:cs typeface="Arial" panose="020B0604020202020204" pitchFamily="34" charset="0"/>
              </a:rPr>
              <a:t> </a:t>
            </a:r>
            <a:r>
              <a:rPr lang="en-US" altLang="en-US" sz="4200" b="1" i="1" smtClean="0">
                <a:solidFill>
                  <a:schemeClr val="accent2"/>
                </a:solidFill>
                <a:latin typeface="Arial" panose="020B0604020202020204" pitchFamily="34" charset="0"/>
                <a:ea typeface="ヒラギノ角ゴ Pro W3"/>
                <a:cs typeface="Arial" panose="020B0604020202020204" pitchFamily="34" charset="0"/>
              </a:rPr>
              <a:t>Let us share the benefits </a:t>
            </a:r>
            <a:br>
              <a:rPr lang="en-US" altLang="en-US" sz="4200" b="1" i="1" smtClean="0">
                <a:solidFill>
                  <a:schemeClr val="accent2"/>
                </a:solidFill>
                <a:latin typeface="Arial" panose="020B0604020202020204" pitchFamily="34" charset="0"/>
                <a:ea typeface="ヒラギノ角ゴ Pro W3"/>
                <a:cs typeface="Arial" panose="020B0604020202020204" pitchFamily="34" charset="0"/>
              </a:rPr>
            </a:br>
            <a:r>
              <a:rPr lang="en-US" altLang="en-US" sz="4200" b="1" i="1" smtClean="0">
                <a:solidFill>
                  <a:schemeClr val="accent2"/>
                </a:solidFill>
                <a:latin typeface="Arial" panose="020B0604020202020204" pitchFamily="34" charset="0"/>
                <a:ea typeface="ヒラギノ角ゴ Pro W3"/>
                <a:cs typeface="Arial" panose="020B0604020202020204" pitchFamily="34" charset="0"/>
              </a:rPr>
              <a:t>we have gained for </a:t>
            </a:r>
            <a:br>
              <a:rPr lang="en-US" altLang="en-US" sz="4200" b="1" i="1" smtClean="0">
                <a:solidFill>
                  <a:schemeClr val="accent2"/>
                </a:solidFill>
                <a:latin typeface="Arial" panose="020B0604020202020204" pitchFamily="34" charset="0"/>
                <a:ea typeface="ヒラギノ角ゴ Pro W3"/>
                <a:cs typeface="Arial" panose="020B0604020202020204" pitchFamily="34" charset="0"/>
              </a:rPr>
            </a:br>
            <a:r>
              <a:rPr lang="en-US" altLang="en-US" sz="4200" b="1" i="1" smtClean="0">
                <a:solidFill>
                  <a:schemeClr val="accent2"/>
                </a:solidFill>
                <a:latin typeface="Arial" panose="020B0604020202020204" pitchFamily="34" charset="0"/>
                <a:ea typeface="ヒラギノ角ゴ Pro W3"/>
                <a:cs typeface="Arial" panose="020B0604020202020204" pitchFamily="34" charset="0"/>
              </a:rPr>
              <a:t>ourselves with others.</a:t>
            </a:r>
          </a:p>
          <a:p>
            <a:pPr algn="ctr" eaLnBrk="1" hangingPunct="1">
              <a:lnSpc>
                <a:spcPct val="120000"/>
              </a:lnSpc>
              <a:spcAft>
                <a:spcPts val="1800"/>
              </a:spcAft>
              <a:buFontTx/>
              <a:buNone/>
            </a:pPr>
            <a:r>
              <a:rPr lang="en-US" altLang="en-US" sz="3200" b="1" smtClean="0">
                <a:solidFill>
                  <a:schemeClr val="accent2"/>
                </a:solidFill>
                <a:latin typeface="Arial" panose="020B0604020202020204" pitchFamily="34" charset="0"/>
                <a:ea typeface="ヒラギノ角ゴ Pro W3"/>
                <a:cs typeface="Arial" panose="020B0604020202020204" pitchFamily="34" charset="0"/>
              </a:rPr>
              <a:t>– Dr. Ralph C. Smedley</a:t>
            </a:r>
          </a:p>
        </p:txBody>
      </p:sp>
      <p:sp>
        <p:nvSpPr>
          <p:cNvPr id="18434" name="Rectangle 10"/>
          <p:cNvSpPr>
            <a:spLocks noChangeArrowheads="1"/>
          </p:cNvSpPr>
          <p:nvPr/>
        </p:nvSpPr>
        <p:spPr bwMode="auto">
          <a:xfrm>
            <a:off x="8458200" y="6400800"/>
            <a:ext cx="24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rPr>
              <a:t>1</a:t>
            </a:r>
          </a:p>
        </p:txBody>
      </p:sp>
      <p:sp>
        <p:nvSpPr>
          <p:cNvPr id="6" name="Title 5"/>
          <p:cNvSpPr>
            <a:spLocks noGrp="1"/>
          </p:cNvSpPr>
          <p:nvPr>
            <p:ph type="title"/>
          </p:nvPr>
        </p:nvSpPr>
        <p:spPr>
          <a:xfrm>
            <a:off x="685800" y="914400"/>
            <a:ext cx="7772400" cy="1447800"/>
          </a:xfrm>
        </p:spPr>
        <p:txBody>
          <a:bodyPr/>
          <a:lstStyle/>
          <a:p>
            <a:pPr>
              <a:defRPr/>
            </a:pPr>
            <a:r>
              <a:rPr lang="en-US" sz="3600" smtClean="0">
                <a:latin typeface="Arial" charset="0"/>
              </a:rPr>
              <a:t>Finding New Members</a:t>
            </a:r>
            <a:br>
              <a:rPr lang="en-US" sz="3600" smtClean="0">
                <a:latin typeface="Arial" charset="0"/>
              </a:rPr>
            </a:br>
            <a:r>
              <a:rPr lang="en-US" sz="3600" smtClean="0">
                <a:latin typeface="Arial" charset="0"/>
              </a:rPr>
              <a:t>for Your Club</a:t>
            </a:r>
          </a:p>
        </p:txBody>
      </p:sp>
    </p:spTree>
    <p:extLst>
      <p:ext uri="{BB962C8B-B14F-4D97-AF65-F5344CB8AC3E}">
        <p14:creationId xmlns:p14="http://schemas.microsoft.com/office/powerpoint/2010/main" val="218285238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0" presetClass="entr" presetSubtype="0" fill="hold" grpId="0" nodeType="after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fade">
                                      <p:cBhvr>
                                        <p:cTn id="10" dur="1000"/>
                                        <p:tgtEl>
                                          <p:spTgt spid="9219">
                                            <p:txEl>
                                              <p:pRg st="0" end="0"/>
                                            </p:txEl>
                                          </p:spTgt>
                                        </p:tgtEl>
                                      </p:cBhvr>
                                    </p:animEffect>
                                  </p:childTnLst>
                                </p:cTn>
                              </p:par>
                            </p:childTnLst>
                          </p:cTn>
                        </p:par>
                        <p:par>
                          <p:cTn id="11" fill="hold" nodeType="afterGroup">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09600" y="1981200"/>
            <a:ext cx="8229600" cy="4343400"/>
          </a:xfrm>
        </p:spPr>
        <p:txBody>
          <a:bodyPr/>
          <a:lstStyle/>
          <a:p>
            <a:pPr marL="398463" indent="-398463" eaLnBrk="1" hangingPunct="1">
              <a:spcBef>
                <a:spcPct val="0"/>
              </a:spcBef>
              <a:spcAft>
                <a:spcPts val="600"/>
              </a:spcAft>
              <a:buClr>
                <a:srgbClr val="B91428"/>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Talk to friends, relatives, and co-workers</a:t>
            </a:r>
          </a:p>
          <a:p>
            <a:pPr marL="398463" indent="-398463" eaLnBrk="1" hangingPunct="1">
              <a:spcBef>
                <a:spcPct val="0"/>
              </a:spcBef>
              <a:spcAft>
                <a:spcPts val="600"/>
              </a:spcAft>
              <a:buClr>
                <a:srgbClr val="B91428"/>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Wear a Toastmasters membership pin </a:t>
            </a:r>
            <a:br>
              <a:rPr lang="en-US" altLang="en-US" smtClean="0">
                <a:latin typeface="Arial" panose="020B0604020202020204" pitchFamily="34" charset="0"/>
                <a:ea typeface="ヒラギノ角ゴ Pro W3"/>
                <a:cs typeface="Arial" panose="020B0604020202020204" pitchFamily="34" charset="0"/>
              </a:rPr>
            </a:br>
            <a:r>
              <a:rPr lang="en-US" altLang="en-US" smtClean="0">
                <a:latin typeface="Arial" panose="020B0604020202020204" pitchFamily="34" charset="0"/>
                <a:ea typeface="ヒラギノ角ゴ Pro W3"/>
                <a:cs typeface="Arial" panose="020B0604020202020204" pitchFamily="34" charset="0"/>
              </a:rPr>
              <a:t>every day</a:t>
            </a:r>
          </a:p>
          <a:p>
            <a:pPr marL="398463" indent="-398463" eaLnBrk="1" hangingPunct="1">
              <a:spcBef>
                <a:spcPct val="0"/>
              </a:spcBef>
              <a:spcAft>
                <a:spcPts val="600"/>
              </a:spcAft>
              <a:buClr>
                <a:srgbClr val="B91428"/>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Display the </a:t>
            </a:r>
            <a:r>
              <a:rPr lang="en-US" altLang="en-US" i="1" smtClean="0">
                <a:latin typeface="Arial" panose="020B0604020202020204" pitchFamily="34" charset="0"/>
                <a:ea typeface="ヒラギノ角ゴ Pro W3"/>
                <a:cs typeface="Arial" panose="020B0604020202020204" pitchFamily="34" charset="0"/>
              </a:rPr>
              <a:t>Toastmaster </a:t>
            </a:r>
            <a:r>
              <a:rPr lang="en-US" altLang="en-US" smtClean="0">
                <a:latin typeface="Arial" panose="020B0604020202020204" pitchFamily="34" charset="0"/>
                <a:ea typeface="ヒラギノ角ゴ Pro W3"/>
                <a:cs typeface="Arial" panose="020B0604020202020204" pitchFamily="34" charset="0"/>
              </a:rPr>
              <a:t>magazine</a:t>
            </a:r>
          </a:p>
          <a:p>
            <a:pPr marL="398463" indent="-398463" eaLnBrk="1" hangingPunct="1">
              <a:spcBef>
                <a:spcPct val="0"/>
              </a:spcBef>
              <a:spcAft>
                <a:spcPts val="600"/>
              </a:spcAft>
              <a:buClr>
                <a:srgbClr val="B91428"/>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Distribute promotional brochures and fliers</a:t>
            </a:r>
          </a:p>
          <a:p>
            <a:pPr marL="398463" indent="-398463" eaLnBrk="1" hangingPunct="1">
              <a:spcBef>
                <a:spcPct val="0"/>
              </a:spcBef>
              <a:spcAft>
                <a:spcPts val="600"/>
              </a:spcAft>
              <a:buClr>
                <a:srgbClr val="B91428"/>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Conduct a Speechcraft workshop</a:t>
            </a:r>
          </a:p>
          <a:p>
            <a:pPr marL="398463" indent="-398463" eaLnBrk="1" hangingPunct="1">
              <a:spcBef>
                <a:spcPct val="0"/>
              </a:spcBef>
              <a:spcAft>
                <a:spcPts val="600"/>
              </a:spcAft>
              <a:buClr>
                <a:srgbClr val="B91428"/>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Create an account on a social networking website</a:t>
            </a:r>
          </a:p>
        </p:txBody>
      </p:sp>
      <p:sp>
        <p:nvSpPr>
          <p:cNvPr id="20482" name="Rectangle 10"/>
          <p:cNvSpPr>
            <a:spLocks noChangeArrowheads="1"/>
          </p:cNvSpPr>
          <p:nvPr/>
        </p:nvSpPr>
        <p:spPr bwMode="auto">
          <a:xfrm>
            <a:off x="8458200" y="6400800"/>
            <a:ext cx="24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rPr>
              <a:t>2</a:t>
            </a:r>
          </a:p>
        </p:txBody>
      </p:sp>
      <p:sp>
        <p:nvSpPr>
          <p:cNvPr id="6" name="Title 5"/>
          <p:cNvSpPr>
            <a:spLocks noGrp="1"/>
          </p:cNvSpPr>
          <p:nvPr>
            <p:ph type="title"/>
          </p:nvPr>
        </p:nvSpPr>
        <p:spPr>
          <a:xfrm>
            <a:off x="685800" y="914400"/>
            <a:ext cx="7772400" cy="1066800"/>
          </a:xfrm>
        </p:spPr>
        <p:txBody>
          <a:bodyPr/>
          <a:lstStyle/>
          <a:p>
            <a:pPr>
              <a:defRPr/>
            </a:pPr>
            <a:r>
              <a:rPr lang="en-US" sz="3600" smtClean="0">
                <a:latin typeface="Arial" charset="0"/>
              </a:rPr>
              <a:t>Recruit New Members</a:t>
            </a:r>
          </a:p>
        </p:txBody>
      </p:sp>
    </p:spTree>
    <p:extLst>
      <p:ext uri="{BB962C8B-B14F-4D97-AF65-F5344CB8AC3E}">
        <p14:creationId xmlns:p14="http://schemas.microsoft.com/office/powerpoint/2010/main" val="167316841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990600" y="1981200"/>
            <a:ext cx="8077200" cy="4267200"/>
          </a:xfrm>
        </p:spPr>
        <p:txBody>
          <a:bodyPr/>
          <a:lstStyle/>
          <a:p>
            <a:pPr marL="398463" indent="-398463" eaLnBrk="1" hangingPunct="1">
              <a:spcBef>
                <a:spcPct val="0"/>
              </a:spcBef>
              <a:spcAft>
                <a:spcPts val="15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Greet guests at the door as they arrive</a:t>
            </a:r>
          </a:p>
          <a:p>
            <a:pPr marL="398463" indent="-398463" eaLnBrk="1" hangingPunct="1">
              <a:spcBef>
                <a:spcPct val="0"/>
              </a:spcBef>
              <a:spcAft>
                <a:spcPts val="15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Sit with a guest during the meeting</a:t>
            </a:r>
          </a:p>
          <a:p>
            <a:pPr marL="398463" indent="-398463" eaLnBrk="1" hangingPunct="1">
              <a:spcBef>
                <a:spcPct val="0"/>
              </a:spcBef>
              <a:spcAft>
                <a:spcPts val="15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Speak with the guest after the meeting</a:t>
            </a:r>
          </a:p>
          <a:p>
            <a:pPr marL="398463" indent="-398463" eaLnBrk="1" hangingPunct="1">
              <a:spcBef>
                <a:spcPct val="0"/>
              </a:spcBef>
              <a:spcAft>
                <a:spcPts val="15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Invite the guest to join members for any after-meeting socializing</a:t>
            </a:r>
          </a:p>
          <a:p>
            <a:pPr marL="398463" indent="-398463" eaLnBrk="1" hangingPunct="1">
              <a:spcBef>
                <a:spcPct val="0"/>
              </a:spcBef>
              <a:spcAft>
                <a:spcPts val="1500"/>
              </a:spcAft>
              <a:buClr>
                <a:srgbClr val="AF0029"/>
              </a:buClr>
              <a:buFont typeface="Webdings" panose="05030102010509060703" pitchFamily="18" charset="2"/>
              <a:buChar char=""/>
            </a:pPr>
            <a:r>
              <a:rPr lang="en-US" altLang="en-US" smtClean="0">
                <a:latin typeface="Arial" panose="020B0604020202020204" pitchFamily="34" charset="0"/>
                <a:ea typeface="ヒラギノ角ゴ Pro W3"/>
                <a:cs typeface="Arial" panose="020B0604020202020204" pitchFamily="34" charset="0"/>
              </a:rPr>
              <a:t>Ask the guest to visit again</a:t>
            </a:r>
          </a:p>
        </p:txBody>
      </p:sp>
      <p:sp>
        <p:nvSpPr>
          <p:cNvPr id="22530" name="Rectangle 12"/>
          <p:cNvSpPr>
            <a:spLocks noChangeArrowheads="1"/>
          </p:cNvSpPr>
          <p:nvPr/>
        </p:nvSpPr>
        <p:spPr bwMode="auto">
          <a:xfrm>
            <a:off x="8458200" y="6400800"/>
            <a:ext cx="24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rPr>
              <a:t>3</a:t>
            </a:r>
          </a:p>
        </p:txBody>
      </p:sp>
      <p:sp>
        <p:nvSpPr>
          <p:cNvPr id="6" name="Title 5"/>
          <p:cNvSpPr>
            <a:spLocks noGrp="1"/>
          </p:cNvSpPr>
          <p:nvPr>
            <p:ph type="title"/>
          </p:nvPr>
        </p:nvSpPr>
        <p:spPr>
          <a:xfrm>
            <a:off x="685800" y="838200"/>
            <a:ext cx="6553200" cy="1143000"/>
          </a:xfrm>
        </p:spPr>
        <p:txBody>
          <a:bodyPr/>
          <a:lstStyle/>
          <a:p>
            <a:pPr>
              <a:defRPr/>
            </a:pPr>
            <a:r>
              <a:rPr lang="en-US" sz="3600" smtClean="0">
                <a:latin typeface="Arial" charset="0"/>
              </a:rPr>
              <a:t>Treat Guests Properly</a:t>
            </a:r>
          </a:p>
        </p:txBody>
      </p:sp>
    </p:spTree>
    <p:extLst>
      <p:ext uri="{BB962C8B-B14F-4D97-AF65-F5344CB8AC3E}">
        <p14:creationId xmlns:p14="http://schemas.microsoft.com/office/powerpoint/2010/main" val="354050573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
          <p:cNvSpPr>
            <a:spLocks noChangeArrowheads="1"/>
          </p:cNvSpPr>
          <p:nvPr/>
        </p:nvSpPr>
        <p:spPr bwMode="auto">
          <a:xfrm>
            <a:off x="8458200" y="6400800"/>
            <a:ext cx="24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4</a:t>
            </a:r>
          </a:p>
        </p:txBody>
      </p:sp>
      <p:sp>
        <p:nvSpPr>
          <p:cNvPr id="6" name="Title 5"/>
          <p:cNvSpPr>
            <a:spLocks noGrp="1"/>
          </p:cNvSpPr>
          <p:nvPr>
            <p:ph type="title"/>
          </p:nvPr>
        </p:nvSpPr>
        <p:spPr>
          <a:xfrm>
            <a:off x="685800" y="914400"/>
            <a:ext cx="7772400" cy="1066800"/>
          </a:xfrm>
        </p:spPr>
        <p:txBody>
          <a:bodyPr/>
          <a:lstStyle/>
          <a:p>
            <a:pPr>
              <a:defRPr/>
            </a:pPr>
            <a:r>
              <a:rPr lang="en-US" sz="3600" smtClean="0">
                <a:latin typeface="Arial" charset="0"/>
              </a:rPr>
              <a:t>Keep it Personal</a:t>
            </a:r>
          </a:p>
        </p:txBody>
      </p:sp>
      <p:sp>
        <p:nvSpPr>
          <p:cNvPr id="4" name="Rectangle 3"/>
          <p:cNvSpPr txBox="1">
            <a:spLocks noChangeArrowheads="1"/>
          </p:cNvSpPr>
          <p:nvPr/>
        </p:nvSpPr>
        <p:spPr bwMode="auto">
          <a:xfrm>
            <a:off x="1371600" y="2438400"/>
            <a:ext cx="647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l" eaLnBrk="1" hangingPunct="1">
              <a:lnSpc>
                <a:spcPct val="120000"/>
              </a:lnSpc>
              <a:spcBef>
                <a:spcPct val="20000"/>
              </a:spcBef>
              <a:spcAft>
                <a:spcPts val="1800"/>
              </a:spcAft>
              <a:buClr>
                <a:srgbClr val="00293F"/>
              </a:buClr>
            </a:pPr>
            <a:r>
              <a:rPr lang="en-US" altLang="en-US" sz="3600">
                <a:solidFill>
                  <a:srgbClr val="00293F"/>
                </a:solidFill>
                <a:latin typeface="Arial" panose="020B0604020202020204" pitchFamily="34" charset="0"/>
                <a:cs typeface="Arial" panose="020B0604020202020204" pitchFamily="34" charset="0"/>
              </a:rPr>
              <a:t>Always keep the club’s membership efforts personal, helpful, and friendly.</a:t>
            </a:r>
            <a:endParaRPr lang="en-US" altLang="en-US" sz="3600" i="1">
              <a:solidFill>
                <a:srgbClr val="0029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16836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0"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980"/>
          </a:schemeClr>
        </a:solidFill>
        <a:effectLst/>
      </p:bgPr>
    </p:bg>
    <p:spTree>
      <p:nvGrpSpPr>
        <p:cNvPr id="1" name=""/>
        <p:cNvGrpSpPr/>
        <p:nvPr/>
      </p:nvGrpSpPr>
      <p:grpSpPr>
        <a:xfrm>
          <a:off x="0" y="0"/>
          <a:ext cx="0" cy="0"/>
          <a:chOff x="0" y="0"/>
          <a:chExt cx="0" cy="0"/>
        </a:xfrm>
      </p:grpSpPr>
      <p:sp>
        <p:nvSpPr>
          <p:cNvPr id="47115" name="Rectangle 11"/>
          <p:cNvSpPr>
            <a:spLocks noGrp="1" noChangeArrowheads="1"/>
          </p:cNvSpPr>
          <p:nvPr>
            <p:ph type="body" idx="1"/>
          </p:nvPr>
        </p:nvSpPr>
        <p:spPr>
          <a:xfrm>
            <a:off x="533400" y="2057400"/>
            <a:ext cx="7772400" cy="4114800"/>
          </a:xfrm>
        </p:spPr>
        <p:txBody>
          <a:bodyPr/>
          <a:lstStyle/>
          <a:p>
            <a:pPr algn="ctr" eaLnBrk="1" hangingPunct="1">
              <a:lnSpc>
                <a:spcPct val="130000"/>
              </a:lnSpc>
              <a:buFontTx/>
              <a:buNone/>
            </a:pPr>
            <a:r>
              <a:rPr lang="en-US" altLang="en-US" sz="4500" b="1" i="1" smtClean="0">
                <a:solidFill>
                  <a:schemeClr val="accent2"/>
                </a:solidFill>
                <a:latin typeface="Arial" panose="020B0604020202020204" pitchFamily="34" charset="0"/>
                <a:ea typeface="ヒラギノ角ゴ Pro W3"/>
                <a:cs typeface="Arial" panose="020B0604020202020204" pitchFamily="34" charset="0"/>
              </a:rPr>
              <a:t>A guest never forgets </a:t>
            </a:r>
            <a:br>
              <a:rPr lang="en-US" altLang="en-US" sz="4500" b="1" i="1" smtClean="0">
                <a:solidFill>
                  <a:schemeClr val="accent2"/>
                </a:solidFill>
                <a:latin typeface="Arial" panose="020B0604020202020204" pitchFamily="34" charset="0"/>
                <a:ea typeface="ヒラギノ角ゴ Pro W3"/>
                <a:cs typeface="Arial" panose="020B0604020202020204" pitchFamily="34" charset="0"/>
              </a:rPr>
            </a:br>
            <a:r>
              <a:rPr lang="en-US" altLang="en-US" sz="4500" b="1" i="1" smtClean="0">
                <a:solidFill>
                  <a:schemeClr val="accent2"/>
                </a:solidFill>
                <a:latin typeface="Arial" panose="020B0604020202020204" pitchFamily="34" charset="0"/>
                <a:ea typeface="ヒラギノ角ゴ Pro W3"/>
                <a:cs typeface="Arial" panose="020B0604020202020204" pitchFamily="34" charset="0"/>
              </a:rPr>
              <a:t>the host who had </a:t>
            </a:r>
            <a:br>
              <a:rPr lang="en-US" altLang="en-US" sz="4500" b="1" i="1" smtClean="0">
                <a:solidFill>
                  <a:schemeClr val="accent2"/>
                </a:solidFill>
                <a:latin typeface="Arial" panose="020B0604020202020204" pitchFamily="34" charset="0"/>
                <a:ea typeface="ヒラギノ角ゴ Pro W3"/>
                <a:cs typeface="Arial" panose="020B0604020202020204" pitchFamily="34" charset="0"/>
              </a:rPr>
            </a:br>
            <a:r>
              <a:rPr lang="en-US" altLang="en-US" sz="4500" b="1" i="1" smtClean="0">
                <a:solidFill>
                  <a:schemeClr val="accent2"/>
                </a:solidFill>
                <a:latin typeface="Arial" panose="020B0604020202020204" pitchFamily="34" charset="0"/>
                <a:ea typeface="ヒラギノ角ゴ Pro W3"/>
                <a:cs typeface="Arial" panose="020B0604020202020204" pitchFamily="34" charset="0"/>
              </a:rPr>
              <a:t>treated him kindly.</a:t>
            </a:r>
            <a:br>
              <a:rPr lang="en-US" altLang="en-US" sz="4500" b="1" i="1" smtClean="0">
                <a:solidFill>
                  <a:schemeClr val="accent2"/>
                </a:solidFill>
                <a:latin typeface="Arial" panose="020B0604020202020204" pitchFamily="34" charset="0"/>
                <a:ea typeface="ヒラギノ角ゴ Pro W3"/>
                <a:cs typeface="Arial" panose="020B0604020202020204" pitchFamily="34" charset="0"/>
              </a:rPr>
            </a:br>
            <a:r>
              <a:rPr lang="en-US" altLang="en-US" sz="4500" b="1" smtClean="0">
                <a:solidFill>
                  <a:schemeClr val="accent2"/>
                </a:solidFill>
                <a:latin typeface="Arial" panose="020B0604020202020204" pitchFamily="34" charset="0"/>
                <a:ea typeface="ヒラギノ角ゴ Pro W3"/>
                <a:cs typeface="Arial" panose="020B0604020202020204" pitchFamily="34" charset="0"/>
              </a:rPr>
              <a:t>– Homer</a:t>
            </a:r>
          </a:p>
        </p:txBody>
      </p:sp>
      <p:sp>
        <p:nvSpPr>
          <p:cNvPr id="26627" name="Rectangle 6"/>
          <p:cNvSpPr>
            <a:spLocks noChangeArrowheads="1"/>
          </p:cNvSpPr>
          <p:nvPr/>
        </p:nvSpPr>
        <p:spPr bwMode="auto">
          <a:xfrm>
            <a:off x="8305800" y="6400800"/>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ea typeface="ＭＳ Ｐゴシック"/>
                <a:cs typeface="ＭＳ Ｐゴシック"/>
              </a:rPr>
              <a:t>5</a:t>
            </a:r>
          </a:p>
        </p:txBody>
      </p:sp>
      <p:sp>
        <p:nvSpPr>
          <p:cNvPr id="4" name="Title 5"/>
          <p:cNvSpPr>
            <a:spLocks noGrp="1"/>
          </p:cNvSpPr>
          <p:nvPr>
            <p:ph type="title"/>
          </p:nvPr>
        </p:nvSpPr>
        <p:spPr>
          <a:xfrm>
            <a:off x="685800" y="914400"/>
            <a:ext cx="7772400" cy="1066800"/>
          </a:xfrm>
        </p:spPr>
        <p:txBody>
          <a:bodyPr/>
          <a:lstStyle/>
          <a:p>
            <a:pPr>
              <a:defRPr/>
            </a:pPr>
            <a:r>
              <a:rPr lang="en-US" sz="3600" smtClean="0">
                <a:latin typeface="Arial" charset="0"/>
              </a:rPr>
              <a:t>Keep it Personal</a:t>
            </a:r>
          </a:p>
        </p:txBody>
      </p:sp>
    </p:spTree>
    <p:extLst>
      <p:ext uri="{BB962C8B-B14F-4D97-AF65-F5344CB8AC3E}">
        <p14:creationId xmlns:p14="http://schemas.microsoft.com/office/powerpoint/2010/main" val="306720002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250"/>
                            </p:stCondLst>
                            <p:childTnLst>
                              <p:par>
                                <p:cTn id="8" presetID="53" presetClass="entr" presetSubtype="0" fill="hold" grpId="0" nodeType="afterEffect">
                                  <p:stCondLst>
                                    <p:cond delay="0"/>
                                  </p:stCondLst>
                                  <p:childTnLst>
                                    <p:set>
                                      <p:cBhvr>
                                        <p:cTn id="9" dur="1" fill="hold">
                                          <p:stCondLst>
                                            <p:cond delay="0"/>
                                          </p:stCondLst>
                                        </p:cTn>
                                        <p:tgtEl>
                                          <p:spTgt spid="47115">
                                            <p:txEl>
                                              <p:pRg st="0" end="0"/>
                                            </p:txEl>
                                          </p:spTgt>
                                        </p:tgtEl>
                                        <p:attrNameLst>
                                          <p:attrName>style.visibility</p:attrName>
                                        </p:attrNameLst>
                                      </p:cBhvr>
                                      <p:to>
                                        <p:strVal val="visible"/>
                                      </p:to>
                                    </p:set>
                                    <p:anim calcmode="lin" valueType="num">
                                      <p:cBhvr>
                                        <p:cTn id="10" dur="500" fill="hold"/>
                                        <p:tgtEl>
                                          <p:spTgt spid="4711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711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7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ppt title pg bkg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1033"/>
          <p:cNvSpPr txBox="1">
            <a:spLocks noChangeArrowheads="1"/>
          </p:cNvSpPr>
          <p:nvPr/>
        </p:nvSpPr>
        <p:spPr bwMode="auto">
          <a:xfrm>
            <a:off x="8513763" y="6248400"/>
            <a:ext cx="377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l"/>
            <a:r>
              <a:rPr lang="en-US" altLang="en-US" sz="900">
                <a:solidFill>
                  <a:srgbClr val="000000"/>
                </a:solidFill>
                <a:latin typeface="Arial" panose="020B0604020202020204" pitchFamily="34" charset="0"/>
                <a:cs typeface="Arial" panose="020B0604020202020204" pitchFamily="34" charset="0"/>
              </a:rPr>
              <a:t>293</a:t>
            </a:r>
          </a:p>
        </p:txBody>
      </p:sp>
      <p:sp>
        <p:nvSpPr>
          <p:cNvPr id="9" name="TextBox 8"/>
          <p:cNvSpPr txBox="1">
            <a:spLocks noChangeArrowheads="1"/>
          </p:cNvSpPr>
          <p:nvPr/>
        </p:nvSpPr>
        <p:spPr bwMode="auto">
          <a:xfrm>
            <a:off x="2593975" y="3055938"/>
            <a:ext cx="3965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r>
              <a:rPr lang="en-US" altLang="en-US" sz="2400">
                <a:solidFill>
                  <a:srgbClr val="000000"/>
                </a:solidFill>
                <a:latin typeface="Arial" panose="020B0604020202020204" pitchFamily="34" charset="0"/>
                <a:cs typeface="Arial" panose="020B0604020202020204" pitchFamily="34" charset="0"/>
              </a:rPr>
              <a:t>The Successful Club Series</a:t>
            </a:r>
          </a:p>
        </p:txBody>
      </p:sp>
      <p:sp>
        <p:nvSpPr>
          <p:cNvPr id="10" name="TextBox 9"/>
          <p:cNvSpPr txBox="1"/>
          <p:nvPr/>
        </p:nvSpPr>
        <p:spPr>
          <a:xfrm>
            <a:off x="2228850" y="3665538"/>
            <a:ext cx="4672013" cy="830262"/>
          </a:xfrm>
          <a:prstGeom prst="rect">
            <a:avLst/>
          </a:prstGeom>
          <a:noFill/>
        </p:spPr>
        <p:txBody>
          <a:bodyPr wrap="none">
            <a:spAutoFit/>
          </a:bodyPr>
          <a:lstStyle/>
          <a:p>
            <a:pPr algn="ctr">
              <a:defRPr/>
            </a:pPr>
            <a:r>
              <a:rPr lang="en-US" sz="4800" b="1" spc="-150" dirty="0">
                <a:solidFill>
                  <a:srgbClr val="00293F"/>
                </a:solidFill>
                <a:latin typeface="Arial"/>
                <a:cs typeface="Arial"/>
              </a:rPr>
              <a:t>Closing the Sale</a:t>
            </a:r>
          </a:p>
        </p:txBody>
      </p:sp>
    </p:spTree>
    <p:extLst>
      <p:ext uri="{BB962C8B-B14F-4D97-AF65-F5344CB8AC3E}">
        <p14:creationId xmlns:p14="http://schemas.microsoft.com/office/powerpoint/2010/main" val="64993683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066800" y="1905000"/>
            <a:ext cx="8229600" cy="4343400"/>
          </a:xfrm>
        </p:spPr>
        <p:txBody>
          <a:bodyPr/>
          <a:lstStyle/>
          <a:p>
            <a:pPr eaLnBrk="1" hangingPunct="1">
              <a:lnSpc>
                <a:spcPct val="110000"/>
              </a:lnSpc>
              <a:spcBef>
                <a:spcPct val="0"/>
              </a:spcBef>
              <a:spcAft>
                <a:spcPct val="40000"/>
              </a:spcAft>
              <a:buClr>
                <a:schemeClr val="accent4"/>
              </a:buClr>
              <a:buSzPct val="100000"/>
              <a:buFont typeface="Webdings" charset="2"/>
              <a:buChar char=""/>
              <a:defRPr/>
            </a:pPr>
            <a:r>
              <a:rPr lang="en-US" dirty="0" smtClean="0"/>
              <a:t>Meetings begin and end on time.</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Participants arrive early and prepared.</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Club officers fulfill their responsibilities.</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The meeting proceeds at a good pace.</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The members are enthusiastic.</a:t>
            </a:r>
          </a:p>
          <a:p>
            <a:pPr eaLnBrk="1" hangingPunct="1">
              <a:lnSpc>
                <a:spcPct val="110000"/>
              </a:lnSpc>
              <a:spcBef>
                <a:spcPct val="0"/>
              </a:spcBef>
              <a:spcAft>
                <a:spcPct val="40000"/>
              </a:spcAft>
              <a:buClr>
                <a:schemeClr val="accent4"/>
              </a:buClr>
              <a:buSzPct val="100000"/>
              <a:buFont typeface="Webdings" charset="2"/>
              <a:buChar char=""/>
              <a:defRPr/>
            </a:pPr>
            <a:r>
              <a:rPr lang="en-US" dirty="0" smtClean="0"/>
              <a:t>Every project is a manual project.</a:t>
            </a:r>
            <a:endParaRPr lang="en-US" dirty="0"/>
          </a:p>
        </p:txBody>
      </p:sp>
      <p:sp>
        <p:nvSpPr>
          <p:cNvPr id="18434" name="Rectangle 10"/>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rPr>
              <a:t>1</a:t>
            </a:r>
          </a:p>
        </p:txBody>
      </p:sp>
      <p:sp>
        <p:nvSpPr>
          <p:cNvPr id="6" name="Title 5"/>
          <p:cNvSpPr>
            <a:spLocks noGrp="1"/>
          </p:cNvSpPr>
          <p:nvPr>
            <p:ph type="title"/>
          </p:nvPr>
        </p:nvSpPr>
        <p:spPr>
          <a:xfrm>
            <a:off x="685800" y="914400"/>
            <a:ext cx="7772400" cy="1066800"/>
          </a:xfrm>
        </p:spPr>
        <p:txBody>
          <a:bodyPr/>
          <a:lstStyle/>
          <a:p>
            <a:pPr>
              <a:defRPr/>
            </a:pPr>
            <a:r>
              <a:rPr lang="en-US" sz="3600" smtClean="0">
                <a:latin typeface="Arial" charset="0"/>
              </a:rPr>
              <a:t>Meeting Standards</a:t>
            </a:r>
          </a:p>
        </p:txBody>
      </p:sp>
    </p:spTree>
    <p:extLst>
      <p:ext uri="{BB962C8B-B14F-4D97-AF65-F5344CB8AC3E}">
        <p14:creationId xmlns:p14="http://schemas.microsoft.com/office/powerpoint/2010/main" val="157016062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3124200" y="2209800"/>
            <a:ext cx="4114800" cy="3505200"/>
          </a:xfrm>
        </p:spPr>
        <p:txBody>
          <a:bodyPr/>
          <a:lstStyle/>
          <a:p>
            <a:pPr eaLnBrk="1" hangingPunct="1">
              <a:lnSpc>
                <a:spcPct val="110000"/>
              </a:lnSpc>
              <a:spcBef>
                <a:spcPct val="0"/>
              </a:spcBef>
              <a:spcAft>
                <a:spcPts val="3725"/>
              </a:spcAft>
              <a:buClr>
                <a:srgbClr val="B91428"/>
              </a:buClr>
              <a:buFont typeface="Webdings" panose="05030102010509060703" pitchFamily="18" charset="2"/>
              <a:buChar char=""/>
            </a:pPr>
            <a:r>
              <a:rPr lang="en-US" altLang="en-US" sz="3600" smtClean="0">
                <a:latin typeface="Arial" panose="020B0604020202020204" pitchFamily="34" charset="0"/>
                <a:ea typeface="ヒラギノ角ゴ Pro W3"/>
                <a:cs typeface="Arial" panose="020B0604020202020204" pitchFamily="34" charset="0"/>
              </a:rPr>
              <a:t>Win-Win</a:t>
            </a:r>
          </a:p>
          <a:p>
            <a:pPr eaLnBrk="1" hangingPunct="1">
              <a:lnSpc>
                <a:spcPct val="110000"/>
              </a:lnSpc>
              <a:spcBef>
                <a:spcPct val="0"/>
              </a:spcBef>
              <a:spcAft>
                <a:spcPts val="3725"/>
              </a:spcAft>
              <a:buClr>
                <a:srgbClr val="B91428"/>
              </a:buClr>
              <a:buFont typeface="Webdings" panose="05030102010509060703" pitchFamily="18" charset="2"/>
              <a:buChar char=""/>
            </a:pPr>
            <a:r>
              <a:rPr lang="en-US" altLang="en-US" sz="3600" smtClean="0">
                <a:latin typeface="Arial" panose="020B0604020202020204" pitchFamily="34" charset="0"/>
                <a:ea typeface="ヒラギノ角ゴ Pro W3"/>
                <a:cs typeface="Arial" panose="020B0604020202020204" pitchFamily="34" charset="0"/>
              </a:rPr>
              <a:t>Win-Lose</a:t>
            </a:r>
          </a:p>
          <a:p>
            <a:pPr eaLnBrk="1" hangingPunct="1">
              <a:lnSpc>
                <a:spcPct val="110000"/>
              </a:lnSpc>
              <a:spcBef>
                <a:spcPct val="0"/>
              </a:spcBef>
              <a:spcAft>
                <a:spcPts val="3725"/>
              </a:spcAft>
              <a:buClr>
                <a:srgbClr val="B91428"/>
              </a:buClr>
              <a:buFont typeface="Webdings" panose="05030102010509060703" pitchFamily="18" charset="2"/>
              <a:buChar char=""/>
            </a:pPr>
            <a:r>
              <a:rPr lang="en-US" altLang="en-US" sz="3600" smtClean="0">
                <a:latin typeface="Arial" panose="020B0604020202020204" pitchFamily="34" charset="0"/>
                <a:ea typeface="ヒラギノ角ゴ Pro W3"/>
                <a:cs typeface="Arial" panose="020B0604020202020204" pitchFamily="34" charset="0"/>
              </a:rPr>
              <a:t>Lose-Lose</a:t>
            </a:r>
          </a:p>
        </p:txBody>
      </p:sp>
      <p:sp>
        <p:nvSpPr>
          <p:cNvPr id="20482" name="Rectangle 12"/>
          <p:cNvSpPr>
            <a:spLocks noChangeArrowheads="1"/>
          </p:cNvSpPr>
          <p:nvPr/>
        </p:nvSpPr>
        <p:spPr bwMode="auto">
          <a:xfrm>
            <a:off x="8458200" y="6400800"/>
            <a:ext cx="24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tx1"/>
                </a:solidFill>
                <a:latin typeface="Times" panose="02020603050405020304" pitchFamily="18" charset="0"/>
                <a:ea typeface="ヒラギノ角ゴ Pro W3"/>
                <a:cs typeface="ヒラギノ角ゴ Pro W3"/>
              </a:defRPr>
            </a:lvl1pPr>
            <a:lvl2pPr marL="742950" indent="-285750" algn="ctr" eaLnBrk="0" hangingPunct="0">
              <a:defRPr sz="2800">
                <a:solidFill>
                  <a:schemeClr val="tx1"/>
                </a:solidFill>
                <a:latin typeface="Times" panose="02020603050405020304" pitchFamily="18" charset="0"/>
                <a:ea typeface="ヒラギノ角ゴ Pro W3"/>
                <a:cs typeface="ヒラギノ角ゴ Pro W3"/>
              </a:defRPr>
            </a:lvl2pPr>
            <a:lvl3pPr marL="1143000" indent="-228600" algn="ctr" eaLnBrk="0" hangingPunct="0">
              <a:defRPr sz="2800">
                <a:solidFill>
                  <a:schemeClr val="tx1"/>
                </a:solidFill>
                <a:latin typeface="Times" panose="02020603050405020304" pitchFamily="18" charset="0"/>
                <a:ea typeface="ヒラギノ角ゴ Pro W3"/>
                <a:cs typeface="ヒラギノ角ゴ Pro W3"/>
              </a:defRPr>
            </a:lvl3pPr>
            <a:lvl4pPr marL="1600200" indent="-228600" algn="ctr" eaLnBrk="0" hangingPunct="0">
              <a:defRPr sz="2800">
                <a:solidFill>
                  <a:schemeClr val="tx1"/>
                </a:solidFill>
                <a:latin typeface="Times" panose="02020603050405020304" pitchFamily="18" charset="0"/>
                <a:ea typeface="ヒラギノ角ゴ Pro W3"/>
                <a:cs typeface="ヒラギノ角ゴ Pro W3"/>
              </a:defRPr>
            </a:lvl4pPr>
            <a:lvl5pPr marL="2057400" indent="-228600" algn="ctr" eaLnBrk="0" hangingPunct="0">
              <a:defRPr sz="2800">
                <a:solidFill>
                  <a:schemeClr val="tx1"/>
                </a:solidFill>
                <a:latin typeface="Times" panose="02020603050405020304" pitchFamily="18" charset="0"/>
                <a:ea typeface="ヒラギノ角ゴ Pro W3"/>
                <a:cs typeface="ヒラギノ角ゴ Pro W3"/>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ea typeface="ヒラギノ角ゴ Pro W3"/>
                <a:cs typeface="ヒラギノ角ゴ Pro W3"/>
              </a:defRPr>
            </a:lvl9pPr>
          </a:lstStyle>
          <a:p>
            <a:pPr algn="r"/>
            <a:r>
              <a:rPr lang="en-US" altLang="en-US" sz="1000">
                <a:solidFill>
                  <a:srgbClr val="000000"/>
                </a:solidFill>
                <a:latin typeface="Arial" panose="020B0604020202020204" pitchFamily="34" charset="0"/>
              </a:rPr>
              <a:t>2</a:t>
            </a:r>
          </a:p>
        </p:txBody>
      </p:sp>
      <p:sp>
        <p:nvSpPr>
          <p:cNvPr id="6" name="Title 5"/>
          <p:cNvSpPr>
            <a:spLocks noGrp="1"/>
          </p:cNvSpPr>
          <p:nvPr>
            <p:ph type="title"/>
          </p:nvPr>
        </p:nvSpPr>
        <p:spPr>
          <a:xfrm>
            <a:off x="685800" y="990600"/>
            <a:ext cx="6705600" cy="990600"/>
          </a:xfrm>
        </p:spPr>
        <p:txBody>
          <a:bodyPr/>
          <a:lstStyle/>
          <a:p>
            <a:pPr>
              <a:defRPr/>
            </a:pPr>
            <a:r>
              <a:rPr lang="en-US" sz="3600" smtClean="0">
                <a:latin typeface="Arial" charset="0"/>
              </a:rPr>
              <a:t>Working Toward the Win-Win</a:t>
            </a:r>
          </a:p>
        </p:txBody>
      </p:sp>
    </p:spTree>
    <p:extLst>
      <p:ext uri="{BB962C8B-B14F-4D97-AF65-F5344CB8AC3E}">
        <p14:creationId xmlns:p14="http://schemas.microsoft.com/office/powerpoint/2010/main" val="280660864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Custom 8">
      <a:dk1>
        <a:srgbClr val="000000"/>
      </a:dk1>
      <a:lt1>
        <a:srgbClr val="FFFFFF"/>
      </a:lt1>
      <a:dk2>
        <a:srgbClr val="000000"/>
      </a:dk2>
      <a:lt2>
        <a:srgbClr val="808080"/>
      </a:lt2>
      <a:accent1>
        <a:srgbClr val="92A4A0"/>
      </a:accent1>
      <a:accent2>
        <a:srgbClr val="00293F"/>
      </a:accent2>
      <a:accent3>
        <a:srgbClr val="FFE775"/>
      </a:accent3>
      <a:accent4>
        <a:srgbClr val="B91428"/>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396</Words>
  <Application>Microsoft Office PowerPoint</Application>
  <PresentationFormat>On-screen Show (4:3)</PresentationFormat>
  <Paragraphs>119</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ヒラギノ角ゴ Pro W3</vt:lpstr>
      <vt:lpstr>Tahoma</vt:lpstr>
      <vt:lpstr>Gotham Medium</vt:lpstr>
      <vt:lpstr>Office Theme</vt:lpstr>
      <vt:lpstr>Blank</vt:lpstr>
      <vt:lpstr>PowerPoint Presentation</vt:lpstr>
      <vt:lpstr>Finding New Members for Your Club</vt:lpstr>
      <vt:lpstr>Recruit New Members</vt:lpstr>
      <vt:lpstr>Treat Guests Properly</vt:lpstr>
      <vt:lpstr>Keep it Personal</vt:lpstr>
      <vt:lpstr>Keep it Personal</vt:lpstr>
      <vt:lpstr>PowerPoint Presentation</vt:lpstr>
      <vt:lpstr>Meeting Standards</vt:lpstr>
      <vt:lpstr>Working Toward the Win-Win</vt:lpstr>
      <vt:lpstr>Discuss the Benefits</vt:lpstr>
      <vt:lpstr>Close that Sale</vt:lpstr>
      <vt:lpstr>The Vice President Membership</vt:lpstr>
      <vt:lpstr>Filling Out the Application for Membership</vt:lpstr>
      <vt:lpstr>Filling Out the Application for Membership</vt:lpstr>
      <vt:lpstr>Filling Out the Application for Membership</vt:lpstr>
      <vt:lpstr>Filling Out the Application for Membership</vt:lpstr>
      <vt:lpstr>Filling Out the Application for Membership</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Adminstrator</dc:creator>
  <cp:lastModifiedBy>Tiam Teang Tay</cp:lastModifiedBy>
  <cp:revision>3</cp:revision>
  <dcterms:created xsi:type="dcterms:W3CDTF">2015-01-29T08:01:57Z</dcterms:created>
  <dcterms:modified xsi:type="dcterms:W3CDTF">2016-02-19T07:39:54Z</dcterms:modified>
</cp:coreProperties>
</file>