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handoutMasterIdLst>
    <p:handoutMasterId r:id="rId29"/>
  </p:handoutMasterIdLst>
  <p:sldIdLst>
    <p:sldId id="266"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7" r:id="rId26"/>
    <p:sldId id="318" r:id="rId27"/>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chemeClr val="tx1"/>
        </a:solidFill>
        <a:latin typeface="Times" charset="0"/>
        <a:ea typeface="ヒラギノ角ゴ Pro W3" charset="-128"/>
        <a:cs typeface="+mn-cs"/>
      </a:defRPr>
    </a:lvl1pPr>
    <a:lvl2pPr marL="457200" algn="ctr" rtl="0" eaLnBrk="0" fontAlgn="base" hangingPunct="0">
      <a:spcBef>
        <a:spcPct val="0"/>
      </a:spcBef>
      <a:spcAft>
        <a:spcPct val="0"/>
      </a:spcAft>
      <a:defRPr sz="2800" kern="1200">
        <a:solidFill>
          <a:schemeClr val="tx1"/>
        </a:solidFill>
        <a:latin typeface="Times" charset="0"/>
        <a:ea typeface="ヒラギノ角ゴ Pro W3" charset="-128"/>
        <a:cs typeface="+mn-cs"/>
      </a:defRPr>
    </a:lvl2pPr>
    <a:lvl3pPr marL="914400" algn="ctr" rtl="0" eaLnBrk="0" fontAlgn="base" hangingPunct="0">
      <a:spcBef>
        <a:spcPct val="0"/>
      </a:spcBef>
      <a:spcAft>
        <a:spcPct val="0"/>
      </a:spcAft>
      <a:defRPr sz="2800" kern="1200">
        <a:solidFill>
          <a:schemeClr val="tx1"/>
        </a:solidFill>
        <a:latin typeface="Times" charset="0"/>
        <a:ea typeface="ヒラギノ角ゴ Pro W3" charset="-128"/>
        <a:cs typeface="+mn-cs"/>
      </a:defRPr>
    </a:lvl3pPr>
    <a:lvl4pPr marL="1371600" algn="ctr" rtl="0" eaLnBrk="0" fontAlgn="base" hangingPunct="0">
      <a:spcBef>
        <a:spcPct val="0"/>
      </a:spcBef>
      <a:spcAft>
        <a:spcPct val="0"/>
      </a:spcAft>
      <a:defRPr sz="2800" kern="1200">
        <a:solidFill>
          <a:schemeClr val="tx1"/>
        </a:solidFill>
        <a:latin typeface="Times" charset="0"/>
        <a:ea typeface="ヒラギノ角ゴ Pro W3" charset="-128"/>
        <a:cs typeface="+mn-cs"/>
      </a:defRPr>
    </a:lvl4pPr>
    <a:lvl5pPr marL="1828800" algn="ctr" rtl="0" eaLnBrk="0" fontAlgn="base" hangingPunct="0">
      <a:spcBef>
        <a:spcPct val="0"/>
      </a:spcBef>
      <a:spcAft>
        <a:spcPct val="0"/>
      </a:spcAft>
      <a:defRPr sz="2800" kern="1200">
        <a:solidFill>
          <a:schemeClr val="tx1"/>
        </a:solidFill>
        <a:latin typeface="Times" charset="0"/>
        <a:ea typeface="ヒラギノ角ゴ Pro W3" charset="-128"/>
        <a:cs typeface="+mn-cs"/>
      </a:defRPr>
    </a:lvl5pPr>
    <a:lvl6pPr marL="2286000" algn="l" defTabSz="914400" rtl="0" eaLnBrk="1" latinLnBrk="0" hangingPunct="1">
      <a:defRPr sz="2800" kern="1200">
        <a:solidFill>
          <a:schemeClr val="tx1"/>
        </a:solidFill>
        <a:latin typeface="Times" charset="0"/>
        <a:ea typeface="ヒラギノ角ゴ Pro W3" charset="-128"/>
        <a:cs typeface="+mn-cs"/>
      </a:defRPr>
    </a:lvl6pPr>
    <a:lvl7pPr marL="2743200" algn="l" defTabSz="914400" rtl="0" eaLnBrk="1" latinLnBrk="0" hangingPunct="1">
      <a:defRPr sz="2800" kern="1200">
        <a:solidFill>
          <a:schemeClr val="tx1"/>
        </a:solidFill>
        <a:latin typeface="Times" charset="0"/>
        <a:ea typeface="ヒラギノ角ゴ Pro W3" charset="-128"/>
        <a:cs typeface="+mn-cs"/>
      </a:defRPr>
    </a:lvl7pPr>
    <a:lvl8pPr marL="3200400" algn="l" defTabSz="914400" rtl="0" eaLnBrk="1" latinLnBrk="0" hangingPunct="1">
      <a:defRPr sz="2800" kern="1200">
        <a:solidFill>
          <a:schemeClr val="tx1"/>
        </a:solidFill>
        <a:latin typeface="Times" charset="0"/>
        <a:ea typeface="ヒラギノ角ゴ Pro W3" charset="-128"/>
        <a:cs typeface="+mn-cs"/>
      </a:defRPr>
    </a:lvl8pPr>
    <a:lvl9pPr marL="3657600" algn="l" defTabSz="914400" rtl="0" eaLnBrk="1" latinLnBrk="0" hangingPunct="1">
      <a:defRPr sz="2800" kern="1200">
        <a:solidFill>
          <a:schemeClr val="tx1"/>
        </a:solidFill>
        <a:latin typeface="Times" charset="0"/>
        <a:ea typeface="ヒラギノ角ゴ Pro W3" charset="-128"/>
        <a:cs typeface="+mn-cs"/>
      </a:defRPr>
    </a:lvl9pPr>
  </p:defaultTextStyle>
  <p:extLst>
    <p:ext uri="{EFAFB233-063F-42B5-8137-9DF3F51BA10A}">
      <p15:sldGuideLst xmlns:p15="http://schemas.microsoft.com/office/powerpoint/2012/main">
        <p15:guide id="1" orient="horz" pos="206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49"/>
    <a:srgbClr val="AF0029"/>
    <a:srgbClr val="993366"/>
    <a:srgbClr val="DDDDDD"/>
    <a:srgbClr val="66CCFF"/>
    <a:srgbClr val="008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26" y="96"/>
      </p:cViewPr>
      <p:guideLst>
        <p:guide orient="horz" pos="20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9" d="100"/>
          <a:sy n="99" d="100"/>
        </p:scale>
        <p:origin x="-341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defRPr>
            </a:lvl1pPr>
          </a:lstStyle>
          <a:p>
            <a:pPr>
              <a:defRPr/>
            </a:pPr>
            <a:r>
              <a:rPr lang="en-US"/>
              <a:t>Title goes here</a:t>
            </a:r>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defRPr>
            </a:lvl1pPr>
          </a:lstStyle>
          <a:p>
            <a:pPr>
              <a:defRPr/>
            </a:pPr>
            <a:r>
              <a:rPr lang="en-US"/>
              <a:t>Title goes here</a:t>
            </a:r>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B2D6AB-3206-4E59-8E58-BC2C37C10DCE}" type="slidenum">
              <a:rPr lang="en-US"/>
              <a:pPr/>
              <a:t>‹#›</a:t>
            </a:fld>
            <a:endParaRPr lang="en-US"/>
          </a:p>
        </p:txBody>
      </p:sp>
    </p:spTree>
    <p:extLst>
      <p:ext uri="{BB962C8B-B14F-4D97-AF65-F5344CB8AC3E}">
        <p14:creationId xmlns:p14="http://schemas.microsoft.com/office/powerpoint/2010/main" val="1415185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A17638F-3546-45B9-9FA7-185AE779F68A}" type="slidenum">
              <a:rPr lang="en-US"/>
              <a:pPr/>
              <a:t>‹#›</a:t>
            </a:fld>
            <a:endParaRPr lang="en-US"/>
          </a:p>
        </p:txBody>
      </p:sp>
    </p:spTree>
    <p:extLst>
      <p:ext uri="{BB962C8B-B14F-4D97-AF65-F5344CB8AC3E}">
        <p14:creationId xmlns:p14="http://schemas.microsoft.com/office/powerpoint/2010/main" val="3800655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pitchFamily="-105" charset="-128"/>
        <a:cs typeface="ＭＳ Ｐゴシック" pitchFamily="-105" charset="-128"/>
      </a:defRPr>
    </a:lvl3pPr>
    <a:lvl4pPr marL="1371600" algn="l" rtl="0" eaLnBrk="0" fontAlgn="base" hangingPunct="0">
      <a:spcBef>
        <a:spcPct val="30000"/>
      </a:spcBef>
      <a:spcAft>
        <a:spcPct val="0"/>
      </a:spcAft>
      <a:defRPr sz="1200" kern="1200">
        <a:solidFill>
          <a:schemeClr val="tx1"/>
        </a:solidFill>
        <a:latin typeface="Times"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4271C37-A536-45AA-A0BC-3C3503CB21DF}"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3901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A37B7B8-BD5E-4418-A1F5-6E35C46E4A2D}" type="slidenum">
              <a:rPr lang="en-US"/>
              <a:pPr/>
              <a:t>10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10105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2C93750-354E-4CAA-A86D-B14FA9331DAA}" type="slidenum">
              <a:rPr lang="en-US"/>
              <a:pPr/>
              <a:t>11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660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DBD115D-9BB4-4A0A-B600-B9941FFC8CD2}" type="slidenum">
              <a:rPr lang="en-US"/>
              <a:pPr/>
              <a:t>12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56357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4BDB557-79A0-4F2F-B9C2-4077FB2086F0}" type="slidenum">
              <a:rPr lang="en-US"/>
              <a:pPr/>
              <a:t>13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82745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9A28FF7-F902-4E2A-8C64-00409D9374B6}" type="slidenum">
              <a:rPr lang="en-US"/>
              <a:pPr/>
              <a:t>14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96854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44B1A7B-4C50-49AD-86A5-54EEBF5C22A0}" type="slidenum">
              <a:rPr lang="en-US"/>
              <a:pPr/>
              <a:t>15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18778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37E6147-6D31-4023-B5BC-5F3CCA24B150}" type="slidenum">
              <a:rPr lang="en-US"/>
              <a:pPr/>
              <a:t>16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7084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E4696BC-7485-4320-95B5-FF9F03BE3C88}" type="slidenum">
              <a:rPr lang="en-US"/>
              <a:pPr/>
              <a:t>17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69750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7A847C5-2996-4694-8DB1-A028DC6D4DEB}" type="slidenum">
              <a:rPr lang="en-US"/>
              <a:pPr/>
              <a:t>18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2573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59F8F34-174D-4E18-9810-5B28252AB54C}" type="slidenum">
              <a:rPr lang="en-US"/>
              <a:pPr/>
              <a:t>19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2507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1C2835E-DCC7-4CA6-A20A-09331A1E7318}"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13094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3131D17-D9AB-4ECB-9167-B54E7E156112}" type="slidenum">
              <a:rPr lang="en-US"/>
              <a:pPr/>
              <a:t>20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21596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320588E-1E7B-4DF1-BD5F-7E419C694DE9}" type="slidenum">
              <a:rPr lang="en-US"/>
              <a:pPr/>
              <a:t>21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55564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27BB8AF-724B-4469-8ACB-5A32BED0004D}" type="slidenum">
              <a:rPr lang="en-US"/>
              <a:pPr/>
              <a:t>22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45982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9A0DFF9-0D78-4553-932C-984141A980FA}" type="slidenum">
              <a:rPr lang="en-US"/>
              <a:pPr/>
              <a:t>23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19769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DC50E90-94BE-4A2D-B1F5-C07ADE9C99B3}" type="slidenum">
              <a:rPr lang="en-US"/>
              <a:pPr/>
              <a:t>24</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85647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CFC8ABC-4F0F-42C5-A224-3D306F60B24B}" type="slidenum">
              <a:rPr lang="en-US"/>
              <a:pPr/>
              <a:t>25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81622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9E48C73-EF16-4B8E-BB35-577FD0A29E51}" type="slidenum">
              <a:rPr lang="en-US"/>
              <a:pPr/>
              <a:t>26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7356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85B344B-3965-445E-92ED-1E86094AE4CB}" type="slidenum">
              <a:rPr lang="en-US"/>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2013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C1BEBA5-24D2-40B4-A5E6-C3F8F0A6D00B}" type="slidenum">
              <a:rPr lang="en-US"/>
              <a:pPr/>
              <a:t>4</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353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62C7D02-279E-4AF3-AF69-B3BAB257CA8E}" type="slidenum">
              <a:rPr lang="en-US"/>
              <a:pP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2809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77125E7-727E-4043-82CC-6D6D9A032B8F}" type="slidenum">
              <a:rPr lang="en-US"/>
              <a:pPr/>
              <a:t>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0736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DC89F60-0AD8-440D-9447-E83E4A474E29}" type="slidenum">
              <a:rPr lang="en-US"/>
              <a:pPr/>
              <a:t>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4634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7545A92-D940-4508-8FBF-750D43D54191}" type="slidenum">
              <a:rPr lang="en-US"/>
              <a:pPr/>
              <a:t>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3276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6B3F1D9-EF77-4B7D-9329-11921AEA1E79}" type="slidenum">
              <a:rPr lang="en-US"/>
              <a:pPr/>
              <a:t>9</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6205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ppt pg bkgd-1.png"/>
          <p:cNvPicPr>
            <a:picLocks noChangeAspect="1"/>
          </p:cNvPicPr>
          <p:nvPr userDrawn="1"/>
        </p:nvPicPr>
        <p:blipFill>
          <a:blip r:embed="rId14"/>
          <a:srcRect/>
          <a:stretch>
            <a:fillRect/>
          </a:stretch>
        </p:blipFill>
        <p:spPr bwMode="auto">
          <a:xfrm>
            <a:off x="4763" y="0"/>
            <a:ext cx="9134475"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p:cut/>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600" b="1" kern="1200" spc="-150">
          <a:solidFill>
            <a:srgbClr val="760525"/>
          </a:solidFill>
          <a:latin typeface="Arial"/>
          <a:ea typeface="ヒラギノ角ゴ Pro W3" charset="-128"/>
          <a:cs typeface="ヒラギノ角ゴ Pro W3" charset="-128"/>
        </a:defRPr>
      </a:lvl1pPr>
      <a:lvl2pPr algn="l" rtl="0" eaLnBrk="0" fontAlgn="base" hangingPunct="0">
        <a:lnSpc>
          <a:spcPct val="85000"/>
        </a:lnSpc>
        <a:spcBef>
          <a:spcPct val="0"/>
        </a:spcBef>
        <a:spcAft>
          <a:spcPct val="0"/>
        </a:spcAft>
        <a:defRPr sz="3600" b="1">
          <a:solidFill>
            <a:srgbClr val="760525"/>
          </a:solidFill>
          <a:latin typeface="Arial" charset="0"/>
          <a:ea typeface="ヒラギノ角ゴ Pro W3" charset="-128"/>
          <a:cs typeface="ヒラギノ角ゴ Pro W3" charset="-128"/>
        </a:defRPr>
      </a:lvl2pPr>
      <a:lvl3pPr algn="l" rtl="0" eaLnBrk="0" fontAlgn="base" hangingPunct="0">
        <a:lnSpc>
          <a:spcPct val="85000"/>
        </a:lnSpc>
        <a:spcBef>
          <a:spcPct val="0"/>
        </a:spcBef>
        <a:spcAft>
          <a:spcPct val="0"/>
        </a:spcAft>
        <a:defRPr sz="3600" b="1">
          <a:solidFill>
            <a:srgbClr val="760525"/>
          </a:solidFill>
          <a:latin typeface="Arial" charset="0"/>
          <a:ea typeface="ヒラギノ角ゴ Pro W3" charset="-128"/>
          <a:cs typeface="ヒラギノ角ゴ Pro W3" charset="-128"/>
        </a:defRPr>
      </a:lvl3pPr>
      <a:lvl4pPr algn="l" rtl="0" eaLnBrk="0" fontAlgn="base" hangingPunct="0">
        <a:lnSpc>
          <a:spcPct val="85000"/>
        </a:lnSpc>
        <a:spcBef>
          <a:spcPct val="0"/>
        </a:spcBef>
        <a:spcAft>
          <a:spcPct val="0"/>
        </a:spcAft>
        <a:defRPr sz="3600" b="1">
          <a:solidFill>
            <a:srgbClr val="760525"/>
          </a:solidFill>
          <a:latin typeface="Arial" charset="0"/>
          <a:ea typeface="ヒラギノ角ゴ Pro W3" charset="-128"/>
          <a:cs typeface="ヒラギノ角ゴ Pro W3" charset="-128"/>
        </a:defRPr>
      </a:lvl4pPr>
      <a:lvl5pPr algn="l" rtl="0" eaLnBrk="0" fontAlgn="base" hangingPunct="0">
        <a:lnSpc>
          <a:spcPct val="85000"/>
        </a:lnSpc>
        <a:spcBef>
          <a:spcPct val="0"/>
        </a:spcBef>
        <a:spcAft>
          <a:spcPct val="0"/>
        </a:spcAft>
        <a:defRPr sz="3600" b="1">
          <a:solidFill>
            <a:srgbClr val="760525"/>
          </a:solidFill>
          <a:latin typeface="Arial" charset="0"/>
          <a:ea typeface="ヒラギノ角ゴ Pro W3" charset="-128"/>
          <a:cs typeface="ヒラギノ角ゴ Pro W3" charset="-128"/>
        </a:defRPr>
      </a:lvl5pPr>
      <a:lvl6pPr marL="457200" algn="ctr" rtl="0" fontAlgn="base">
        <a:lnSpc>
          <a:spcPct val="70000"/>
        </a:lnSpc>
        <a:spcBef>
          <a:spcPct val="0"/>
        </a:spcBef>
        <a:spcAft>
          <a:spcPct val="0"/>
        </a:spcAft>
        <a:defRPr sz="4000">
          <a:solidFill>
            <a:schemeClr val="tx1"/>
          </a:solidFill>
          <a:latin typeface="Verdana" charset="0"/>
        </a:defRPr>
      </a:lvl6pPr>
      <a:lvl7pPr marL="914400" algn="ctr" rtl="0" fontAlgn="base">
        <a:lnSpc>
          <a:spcPct val="70000"/>
        </a:lnSpc>
        <a:spcBef>
          <a:spcPct val="0"/>
        </a:spcBef>
        <a:spcAft>
          <a:spcPct val="0"/>
        </a:spcAft>
        <a:defRPr sz="4000">
          <a:solidFill>
            <a:schemeClr val="tx1"/>
          </a:solidFill>
          <a:latin typeface="Verdana" charset="0"/>
        </a:defRPr>
      </a:lvl7pPr>
      <a:lvl8pPr marL="1371600" algn="ctr" rtl="0" fontAlgn="base">
        <a:lnSpc>
          <a:spcPct val="70000"/>
        </a:lnSpc>
        <a:spcBef>
          <a:spcPct val="0"/>
        </a:spcBef>
        <a:spcAft>
          <a:spcPct val="0"/>
        </a:spcAft>
        <a:defRPr sz="4000">
          <a:solidFill>
            <a:schemeClr val="tx1"/>
          </a:solidFill>
          <a:latin typeface="Verdana" charset="0"/>
        </a:defRPr>
      </a:lvl8pPr>
      <a:lvl9pPr marL="1828800" algn="ctr" rtl="0" fontAlgn="base">
        <a:lnSpc>
          <a:spcPct val="70000"/>
        </a:lnSpc>
        <a:spcBef>
          <a:spcPct val="0"/>
        </a:spcBef>
        <a:spcAft>
          <a:spcPct val="0"/>
        </a:spcAft>
        <a:defRPr sz="4000">
          <a:solidFill>
            <a:schemeClr val="tx1"/>
          </a:solidFill>
          <a:latin typeface="Verdana" charset="0"/>
        </a:defRPr>
      </a:lvl9pPr>
    </p:titleStyle>
    <p:bodyStyle>
      <a:lvl1pPr marL="342900" indent="-342900" algn="l" rtl="0" eaLnBrk="0" fontAlgn="base" hangingPunct="0">
        <a:spcBef>
          <a:spcPct val="20000"/>
        </a:spcBef>
        <a:spcAft>
          <a:spcPct val="0"/>
        </a:spcAft>
        <a:buClr>
          <a:srgbClr val="760525"/>
        </a:buClr>
        <a:buFont typeface="Webdings" charset="2"/>
        <a:buChar char="4"/>
        <a:defRPr sz="3000">
          <a:solidFill>
            <a:schemeClr val="tx1"/>
          </a:solidFill>
          <a:latin typeface="Arial"/>
          <a:ea typeface="ヒラギノ角ゴ Pro W3" charset="-128"/>
          <a:cs typeface="Arial"/>
        </a:defRPr>
      </a:lvl1pPr>
      <a:lvl2pPr marL="742950" indent="-285750" algn="l" rtl="0" eaLnBrk="0" fontAlgn="base" hangingPunct="0">
        <a:spcBef>
          <a:spcPct val="20000"/>
        </a:spcBef>
        <a:spcAft>
          <a:spcPct val="0"/>
        </a:spcAft>
        <a:defRPr sz="2700">
          <a:solidFill>
            <a:schemeClr val="tx1"/>
          </a:solidFill>
          <a:latin typeface="Arial"/>
          <a:ea typeface="ヒラギノ角ゴ Pro W3" charset="-128"/>
          <a:cs typeface="Arial"/>
        </a:defRPr>
      </a:lvl2pPr>
      <a:lvl3pPr marL="1143000" indent="-228600" algn="l" rtl="0" eaLnBrk="0" fontAlgn="base" hangingPunct="0">
        <a:spcBef>
          <a:spcPct val="20000"/>
        </a:spcBef>
        <a:spcAft>
          <a:spcPct val="0"/>
        </a:spcAft>
        <a:defRPr sz="2400">
          <a:solidFill>
            <a:schemeClr val="tx1"/>
          </a:solidFill>
          <a:latin typeface="Arial"/>
          <a:ea typeface="ヒラギノ角ゴ Pro W3" charset="-128"/>
          <a:cs typeface="Arial"/>
        </a:defRPr>
      </a:lvl3pPr>
      <a:lvl4pPr marL="1600200" indent="-228600" algn="l" rtl="0" eaLnBrk="0" fontAlgn="base" hangingPunct="0">
        <a:spcBef>
          <a:spcPct val="20000"/>
        </a:spcBef>
        <a:spcAft>
          <a:spcPct val="0"/>
        </a:spcAft>
        <a:defRPr sz="2000">
          <a:solidFill>
            <a:schemeClr val="tx1"/>
          </a:solidFill>
          <a:latin typeface="Arial"/>
          <a:ea typeface="ヒラギノ角ゴ Pro W3" charset="-128"/>
          <a:cs typeface="Arial"/>
        </a:defRPr>
      </a:lvl4pPr>
      <a:lvl5pPr marL="2057400" indent="-228600" algn="l" rtl="0" eaLnBrk="0" fontAlgn="base" hangingPunct="0">
        <a:spcBef>
          <a:spcPct val="20000"/>
        </a:spcBef>
        <a:spcAft>
          <a:spcPct val="0"/>
        </a:spcAft>
        <a:defRPr sz="2000">
          <a:solidFill>
            <a:schemeClr val="tx1"/>
          </a:solidFill>
          <a:latin typeface="Arial"/>
          <a:ea typeface="ヒラギノ角ゴ Pro W3" charset="-128"/>
          <a:cs typeface="Arial"/>
        </a:defRPr>
      </a:lvl5pPr>
      <a:lvl6pPr marL="2514600" indent="-228600" algn="l" rtl="0" fontAlgn="base">
        <a:spcBef>
          <a:spcPct val="20000"/>
        </a:spcBef>
        <a:spcAft>
          <a:spcPct val="0"/>
        </a:spcAft>
        <a:buChar char="»"/>
        <a:defRPr sz="2000">
          <a:solidFill>
            <a:schemeClr val="tx1"/>
          </a:solidFill>
          <a:latin typeface="Arial" charset="0"/>
          <a:ea typeface="ヒラギノ角ゴ Pro W3" charset="-128"/>
        </a:defRPr>
      </a:lvl6pPr>
      <a:lvl7pPr marL="2971800" indent="-228600" algn="l" rtl="0" fontAlgn="base">
        <a:spcBef>
          <a:spcPct val="20000"/>
        </a:spcBef>
        <a:spcAft>
          <a:spcPct val="0"/>
        </a:spcAft>
        <a:buChar char="»"/>
        <a:defRPr sz="2000">
          <a:solidFill>
            <a:schemeClr val="tx1"/>
          </a:solidFill>
          <a:latin typeface="Arial" charset="0"/>
          <a:ea typeface="ヒラギノ角ゴ Pro W3" charset="-128"/>
        </a:defRPr>
      </a:lvl7pPr>
      <a:lvl8pPr marL="3429000" indent="-228600" algn="l" rtl="0" fontAlgn="base">
        <a:spcBef>
          <a:spcPct val="20000"/>
        </a:spcBef>
        <a:spcAft>
          <a:spcPct val="0"/>
        </a:spcAft>
        <a:buChar char="»"/>
        <a:defRPr sz="2000">
          <a:solidFill>
            <a:schemeClr val="tx1"/>
          </a:solidFill>
          <a:latin typeface="Arial" charset="0"/>
          <a:ea typeface="ヒラギノ角ゴ Pro W3" charset="-128"/>
        </a:defRPr>
      </a:lvl8pPr>
      <a:lvl9pPr marL="3886200" indent="-228600" algn="l" rtl="0" fontAlgn="base">
        <a:spcBef>
          <a:spcPct val="20000"/>
        </a:spcBef>
        <a:spcAft>
          <a:spcPct val="0"/>
        </a:spcAft>
        <a:buChar char="»"/>
        <a:defRPr sz="2000">
          <a:solidFill>
            <a:schemeClr val="tx1"/>
          </a:solidFill>
          <a:latin typeface="Arial" charset="0"/>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ppt title pg bkgd-1.png"/>
          <p:cNvPicPr>
            <a:picLocks noChangeAspect="1"/>
          </p:cNvPicPr>
          <p:nvPr/>
        </p:nvPicPr>
        <p:blipFill>
          <a:blip r:embed="rId3"/>
          <a:srcRect/>
          <a:stretch>
            <a:fillRect/>
          </a:stretch>
        </p:blipFill>
        <p:spPr bwMode="auto">
          <a:xfrm>
            <a:off x="0" y="0"/>
            <a:ext cx="9134475" cy="6858000"/>
          </a:xfrm>
          <a:prstGeom prst="rect">
            <a:avLst/>
          </a:prstGeom>
          <a:noFill/>
          <a:ln w="9525">
            <a:noFill/>
            <a:miter lim="800000"/>
            <a:headEnd/>
            <a:tailEnd/>
          </a:ln>
        </p:spPr>
      </p:pic>
      <p:sp>
        <p:nvSpPr>
          <p:cNvPr id="16387" name="Text Box 1033"/>
          <p:cNvSpPr txBox="1">
            <a:spLocks noChangeArrowheads="1"/>
          </p:cNvSpPr>
          <p:nvPr/>
        </p:nvSpPr>
        <p:spPr bwMode="auto">
          <a:xfrm>
            <a:off x="8382000" y="6248400"/>
            <a:ext cx="509588" cy="230188"/>
          </a:xfrm>
          <a:prstGeom prst="rect">
            <a:avLst/>
          </a:prstGeom>
          <a:noFill/>
          <a:ln w="9525">
            <a:noFill/>
            <a:miter lim="800000"/>
            <a:headEnd/>
            <a:tailEnd/>
          </a:ln>
        </p:spPr>
        <p:txBody>
          <a:bodyPr>
            <a:spAutoFit/>
          </a:bodyPr>
          <a:lstStyle/>
          <a:p>
            <a:pPr algn="l"/>
            <a:r>
              <a:rPr lang="en-US" sz="900">
                <a:latin typeface="Arial" charset="0"/>
                <a:cs typeface="Arial" charset="0"/>
              </a:rPr>
              <a:t>218G</a:t>
            </a:r>
          </a:p>
        </p:txBody>
      </p:sp>
      <p:sp>
        <p:nvSpPr>
          <p:cNvPr id="9" name="TextBox 8"/>
          <p:cNvSpPr txBox="1">
            <a:spLocks noChangeArrowheads="1"/>
          </p:cNvSpPr>
          <p:nvPr/>
        </p:nvSpPr>
        <p:spPr bwMode="auto">
          <a:xfrm>
            <a:off x="2103651" y="3055938"/>
            <a:ext cx="4946226" cy="461665"/>
          </a:xfrm>
          <a:prstGeom prst="rect">
            <a:avLst/>
          </a:prstGeom>
          <a:noFill/>
          <a:ln w="9525">
            <a:noFill/>
            <a:miter lim="800000"/>
            <a:headEnd/>
            <a:tailEnd/>
          </a:ln>
        </p:spPr>
        <p:txBody>
          <a:bodyPr wrap="none">
            <a:spAutoFit/>
          </a:bodyPr>
          <a:lstStyle/>
          <a:p>
            <a:r>
              <a:rPr lang="en-US" sz="2400" dirty="0">
                <a:latin typeface="Arial" charset="0"/>
                <a:cs typeface="Arial" charset="0"/>
              </a:rPr>
              <a:t>Area and Division </a:t>
            </a:r>
            <a:r>
              <a:rPr lang="en-US" sz="2400" dirty="0" smtClean="0">
                <a:latin typeface="Arial" charset="0"/>
                <a:cs typeface="Arial" charset="0"/>
              </a:rPr>
              <a:t>Director </a:t>
            </a:r>
            <a:r>
              <a:rPr lang="en-US" sz="2400" dirty="0">
                <a:latin typeface="Arial" charset="0"/>
                <a:cs typeface="Arial" charset="0"/>
              </a:rPr>
              <a:t>Training</a:t>
            </a:r>
          </a:p>
        </p:txBody>
      </p:sp>
      <p:sp>
        <p:nvSpPr>
          <p:cNvPr id="10" name="TextBox 9"/>
          <p:cNvSpPr txBox="1">
            <a:spLocks noChangeArrowheads="1"/>
          </p:cNvSpPr>
          <p:nvPr/>
        </p:nvSpPr>
        <p:spPr bwMode="auto">
          <a:xfrm>
            <a:off x="1968500" y="3665538"/>
            <a:ext cx="5192713" cy="1570037"/>
          </a:xfrm>
          <a:prstGeom prst="rect">
            <a:avLst/>
          </a:prstGeom>
          <a:noFill/>
          <a:ln w="9525">
            <a:noFill/>
            <a:miter lim="800000"/>
            <a:headEnd/>
            <a:tailEnd/>
          </a:ln>
        </p:spPr>
        <p:txBody>
          <a:bodyPr wrap="none">
            <a:spAutoFit/>
          </a:bodyPr>
          <a:lstStyle/>
          <a:p>
            <a:r>
              <a:rPr lang="en-US" sz="4800" b="1">
                <a:solidFill>
                  <a:srgbClr val="760525"/>
                </a:solidFill>
                <a:latin typeface="Arial" charset="0"/>
                <a:cs typeface="Arial" charset="0"/>
              </a:rPr>
              <a:t>New Club </a:t>
            </a:r>
          </a:p>
          <a:p>
            <a:r>
              <a:rPr lang="en-US" sz="4800" b="1">
                <a:solidFill>
                  <a:srgbClr val="760525"/>
                </a:solidFill>
                <a:latin typeface="Arial" charset="0"/>
                <a:cs typeface="Arial" charset="0"/>
              </a:rPr>
              <a:t>Mentoring Matters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762000" y="2133600"/>
            <a:ext cx="7924800" cy="4267200"/>
          </a:xfrm>
        </p:spPr>
        <p:txBody>
          <a:bodyPr/>
          <a:lstStyle/>
          <a:p>
            <a:pPr marL="457200" indent="-457200" eaLnBrk="1" hangingPunct="1">
              <a:spcBef>
                <a:spcPct val="0"/>
              </a:spcBef>
              <a:spcAft>
                <a:spcPts val="2700"/>
              </a:spcAft>
              <a:buClr>
                <a:schemeClr val="tx1"/>
              </a:buClr>
              <a:buFont typeface="Webdings" charset="2"/>
              <a:buNone/>
            </a:pPr>
            <a:r>
              <a:rPr lang="en-US" sz="2000" smtClean="0">
                <a:latin typeface="Arial" charset="0"/>
              </a:rPr>
              <a:t>3)   No. The Toastmasters program is self-motivated and </a:t>
            </a:r>
            <a:br>
              <a:rPr lang="en-US" sz="2000" smtClean="0">
                <a:latin typeface="Arial" charset="0"/>
              </a:rPr>
            </a:br>
            <a:r>
              <a:rPr lang="en-US" sz="2000" smtClean="0">
                <a:latin typeface="Arial" charset="0"/>
              </a:rPr>
              <a:t>self-paced. If a member chooses not to do his best when completing projects, that is his choice. Although the VPE certainly can encourage the member to do better, the </a:t>
            </a:r>
            <a:br>
              <a:rPr lang="en-US" sz="2000" smtClean="0">
                <a:latin typeface="Arial" charset="0"/>
              </a:rPr>
            </a:br>
            <a:r>
              <a:rPr lang="en-US" sz="2000" smtClean="0">
                <a:latin typeface="Arial" charset="0"/>
              </a:rPr>
              <a:t>VPE does not have the authority to refuse to sign the Project Completion Record. Keep in mind, too, that people’s natural abilities vary. For example, one person may devote 10-12 hours preparing a speech and struggle with meeting project objectives or not meet them at all. But that person did the best they could. Another member working on the same project may devote only one to two hours of preparation and meet all of the objectives with ease. The VPE should be sensitive to this.</a:t>
            </a:r>
          </a:p>
        </p:txBody>
      </p:sp>
      <p:sp>
        <p:nvSpPr>
          <p:cNvPr id="6" name="Title 5"/>
          <p:cNvSpPr>
            <a:spLocks noGrp="1"/>
          </p:cNvSpPr>
          <p:nvPr>
            <p:ph type="title"/>
          </p:nvPr>
        </p:nvSpPr>
        <p:spPr>
          <a:xfrm>
            <a:off x="685800" y="990600"/>
            <a:ext cx="8001000" cy="990600"/>
          </a:xfrm>
        </p:spPr>
        <p:txBody>
          <a:bodyPr/>
          <a:lstStyle/>
          <a:p>
            <a:r>
              <a:rPr lang="en-US" smtClean="0">
                <a:latin typeface="Arial" charset="0"/>
              </a:rPr>
              <a:t>Answering Questions</a:t>
            </a:r>
          </a:p>
        </p:txBody>
      </p:sp>
      <p:sp>
        <p:nvSpPr>
          <p:cNvPr id="34820" name="Rectangle 14"/>
          <p:cNvSpPr>
            <a:spLocks noChangeArrowheads="1"/>
          </p:cNvSpPr>
          <p:nvPr/>
        </p:nvSpPr>
        <p:spPr bwMode="auto">
          <a:xfrm>
            <a:off x="8382000" y="6400800"/>
            <a:ext cx="3190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9</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762000" y="2133600"/>
            <a:ext cx="7924800" cy="4419600"/>
          </a:xfrm>
        </p:spPr>
        <p:txBody>
          <a:bodyPr/>
          <a:lstStyle/>
          <a:p>
            <a:pPr marL="457200" indent="-457200" eaLnBrk="1" hangingPunct="1">
              <a:spcBef>
                <a:spcPct val="0"/>
              </a:spcBef>
              <a:spcAft>
                <a:spcPts val="300"/>
              </a:spcAft>
              <a:buClr>
                <a:schemeClr val="tx1"/>
              </a:buClr>
              <a:buFont typeface="Webdings" charset="2"/>
              <a:buNone/>
            </a:pPr>
            <a:r>
              <a:rPr lang="en-US" sz="2000" smtClean="0">
                <a:latin typeface="Arial" charset="0"/>
              </a:rPr>
              <a:t>4)   Some clubs vote for Best Speaker of the meeting or most improved speaker. However, not all clubs choose to recognize members in this way. Because this recognition is optional, each club is free to set its own requirements for this award.</a:t>
            </a:r>
          </a:p>
        </p:txBody>
      </p:sp>
      <p:sp>
        <p:nvSpPr>
          <p:cNvPr id="6" name="Title 5"/>
          <p:cNvSpPr>
            <a:spLocks noGrp="1"/>
          </p:cNvSpPr>
          <p:nvPr>
            <p:ph type="title"/>
          </p:nvPr>
        </p:nvSpPr>
        <p:spPr>
          <a:xfrm>
            <a:off x="685800" y="990600"/>
            <a:ext cx="8001000" cy="990600"/>
          </a:xfrm>
        </p:spPr>
        <p:txBody>
          <a:bodyPr/>
          <a:lstStyle/>
          <a:p>
            <a:r>
              <a:rPr lang="en-US" smtClean="0">
                <a:latin typeface="Arial" charset="0"/>
              </a:rPr>
              <a:t>Answering Questions</a:t>
            </a:r>
          </a:p>
        </p:txBody>
      </p:sp>
      <p:sp>
        <p:nvSpPr>
          <p:cNvPr id="36868" name="Rectangle 14"/>
          <p:cNvSpPr>
            <a:spLocks noChangeArrowheads="1"/>
          </p:cNvSpPr>
          <p:nvPr/>
        </p:nvSpPr>
        <p:spPr bwMode="auto">
          <a:xfrm>
            <a:off x="8153400" y="6400800"/>
            <a:ext cx="5476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10</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762000" y="2133600"/>
            <a:ext cx="7239000" cy="2667000"/>
          </a:xfrm>
        </p:spPr>
        <p:txBody>
          <a:bodyPr/>
          <a:lstStyle/>
          <a:p>
            <a:pPr marL="457200" indent="-457200" eaLnBrk="1" hangingPunct="1">
              <a:spcBef>
                <a:spcPct val="0"/>
              </a:spcBef>
              <a:spcAft>
                <a:spcPts val="300"/>
              </a:spcAft>
              <a:buClr>
                <a:schemeClr val="tx1"/>
              </a:buClr>
              <a:buFont typeface="Webdings" charset="2"/>
              <a:buNone/>
            </a:pPr>
            <a:r>
              <a:rPr lang="en-US" sz="2000" smtClean="0">
                <a:latin typeface="Arial" charset="0"/>
              </a:rPr>
              <a:t>5)   Some clubs vote for Best Table Topics™ speaker. This recognition is optional so each club is free to decide who is permitted to vote.</a:t>
            </a:r>
          </a:p>
        </p:txBody>
      </p:sp>
      <p:sp>
        <p:nvSpPr>
          <p:cNvPr id="6" name="Title 5"/>
          <p:cNvSpPr>
            <a:spLocks noGrp="1"/>
          </p:cNvSpPr>
          <p:nvPr>
            <p:ph type="title"/>
          </p:nvPr>
        </p:nvSpPr>
        <p:spPr>
          <a:xfrm>
            <a:off x="685800" y="990600"/>
            <a:ext cx="8001000" cy="990600"/>
          </a:xfrm>
        </p:spPr>
        <p:txBody>
          <a:bodyPr/>
          <a:lstStyle/>
          <a:p>
            <a:r>
              <a:rPr lang="en-US" smtClean="0">
                <a:latin typeface="Arial" charset="0"/>
              </a:rPr>
              <a:t>Answering Questions</a:t>
            </a:r>
          </a:p>
        </p:txBody>
      </p:sp>
      <p:sp>
        <p:nvSpPr>
          <p:cNvPr id="38916" name="TextBox 4"/>
          <p:cNvSpPr txBox="1">
            <a:spLocks noChangeArrowheads="1"/>
          </p:cNvSpPr>
          <p:nvPr/>
        </p:nvSpPr>
        <p:spPr bwMode="auto">
          <a:xfrm>
            <a:off x="2057400" y="7353300"/>
            <a:ext cx="184150" cy="523875"/>
          </a:xfrm>
          <a:prstGeom prst="rect">
            <a:avLst/>
          </a:prstGeom>
          <a:noFill/>
          <a:ln w="9525">
            <a:noFill/>
            <a:miter lim="800000"/>
            <a:headEnd/>
            <a:tailEnd/>
          </a:ln>
        </p:spPr>
        <p:txBody>
          <a:bodyPr wrap="none">
            <a:spAutoFit/>
          </a:bodyPr>
          <a:lstStyle/>
          <a:p>
            <a:endParaRPr lang="en-US"/>
          </a:p>
        </p:txBody>
      </p:sp>
      <p:sp>
        <p:nvSpPr>
          <p:cNvPr id="38917" name="Rectangle 14"/>
          <p:cNvSpPr>
            <a:spLocks noChangeArrowheads="1"/>
          </p:cNvSpPr>
          <p:nvPr/>
        </p:nvSpPr>
        <p:spPr bwMode="auto">
          <a:xfrm>
            <a:off x="7848600" y="6400800"/>
            <a:ext cx="8524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11</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219200" y="1981200"/>
            <a:ext cx="6477000" cy="4343400"/>
          </a:xfrm>
        </p:spPr>
        <p:txBody>
          <a:bodyPr/>
          <a:lstStyle/>
          <a:p>
            <a:pPr eaLnBrk="1" hangingPunct="1">
              <a:lnSpc>
                <a:spcPct val="110000"/>
              </a:lnSpc>
              <a:spcBef>
                <a:spcPct val="0"/>
              </a:spcBef>
              <a:spcAft>
                <a:spcPts val="1600"/>
              </a:spcAft>
              <a:buFont typeface="Webdings" charset="2"/>
              <a:buChar char=""/>
            </a:pPr>
            <a:r>
              <a:rPr lang="en-US" smtClean="0">
                <a:latin typeface="Arial" charset="0"/>
              </a:rPr>
              <a:t>Updates on the club’s progress in the DCP</a:t>
            </a:r>
          </a:p>
          <a:p>
            <a:pPr eaLnBrk="1" hangingPunct="1">
              <a:lnSpc>
                <a:spcPct val="110000"/>
              </a:lnSpc>
              <a:spcBef>
                <a:spcPct val="0"/>
              </a:spcBef>
              <a:spcAft>
                <a:spcPts val="1600"/>
              </a:spcAft>
              <a:buFont typeface="Webdings" charset="2"/>
              <a:buChar char=""/>
            </a:pPr>
            <a:r>
              <a:rPr lang="en-US" smtClean="0">
                <a:latin typeface="Arial" charset="0"/>
              </a:rPr>
              <a:t>Downloadable forms and documents</a:t>
            </a:r>
          </a:p>
          <a:p>
            <a:pPr eaLnBrk="1" hangingPunct="1">
              <a:lnSpc>
                <a:spcPct val="110000"/>
              </a:lnSpc>
              <a:spcBef>
                <a:spcPct val="0"/>
              </a:spcBef>
              <a:spcAft>
                <a:spcPts val="1600"/>
              </a:spcAft>
              <a:buFont typeface="Webdings" charset="2"/>
              <a:buChar char=""/>
            </a:pPr>
            <a:r>
              <a:rPr lang="en-US" smtClean="0">
                <a:latin typeface="Arial" charset="0"/>
              </a:rPr>
              <a:t>Perform administrative tasks</a:t>
            </a:r>
          </a:p>
          <a:p>
            <a:pPr eaLnBrk="1" hangingPunct="1">
              <a:lnSpc>
                <a:spcPct val="110000"/>
              </a:lnSpc>
              <a:spcBef>
                <a:spcPct val="0"/>
              </a:spcBef>
              <a:spcAft>
                <a:spcPts val="1600"/>
              </a:spcAft>
              <a:buFont typeface="Webdings" charset="2"/>
              <a:buChar char=""/>
            </a:pPr>
            <a:r>
              <a:rPr lang="en-US" smtClean="0">
                <a:latin typeface="Arial" charset="0"/>
              </a:rPr>
              <a:t>Current and back issues of the </a:t>
            </a:r>
            <a:r>
              <a:rPr lang="en-US" i="1" smtClean="0">
                <a:latin typeface="Arial" charset="0"/>
              </a:rPr>
              <a:t>Leader Letter</a:t>
            </a:r>
          </a:p>
        </p:txBody>
      </p:sp>
      <p:sp>
        <p:nvSpPr>
          <p:cNvPr id="6" name="Title 5"/>
          <p:cNvSpPr>
            <a:spLocks noGrp="1"/>
          </p:cNvSpPr>
          <p:nvPr>
            <p:ph type="title"/>
          </p:nvPr>
        </p:nvSpPr>
        <p:spPr>
          <a:xfrm>
            <a:off x="685800" y="914400"/>
            <a:ext cx="7772400" cy="1066800"/>
          </a:xfrm>
        </p:spPr>
        <p:txBody>
          <a:bodyPr/>
          <a:lstStyle/>
          <a:p>
            <a:r>
              <a:rPr lang="en-US" smtClean="0">
                <a:latin typeface="Arial" charset="0"/>
              </a:rPr>
              <a:t>Using the Resources</a:t>
            </a:r>
          </a:p>
        </p:txBody>
      </p:sp>
      <p:sp>
        <p:nvSpPr>
          <p:cNvPr id="40964" name="Rectangle 14"/>
          <p:cNvSpPr>
            <a:spLocks noChangeArrowheads="1"/>
          </p:cNvSpPr>
          <p:nvPr/>
        </p:nvSpPr>
        <p:spPr bwMode="auto">
          <a:xfrm>
            <a:off x="8153400" y="6400800"/>
            <a:ext cx="5476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12</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219200" y="1981200"/>
            <a:ext cx="6477000" cy="4343400"/>
          </a:xfrm>
        </p:spPr>
        <p:txBody>
          <a:bodyPr/>
          <a:lstStyle/>
          <a:p>
            <a:pPr eaLnBrk="1" hangingPunct="1">
              <a:lnSpc>
                <a:spcPct val="110000"/>
              </a:lnSpc>
              <a:spcBef>
                <a:spcPct val="0"/>
              </a:spcBef>
              <a:spcAft>
                <a:spcPts val="1600"/>
              </a:spcAft>
              <a:buFont typeface="Webdings" charset="2"/>
              <a:buChar char=""/>
            </a:pPr>
            <a:r>
              <a:rPr lang="en-US" smtClean="0">
                <a:latin typeface="Arial" charset="0"/>
              </a:rPr>
              <a:t>Ensure the club is strong and fully functional.</a:t>
            </a:r>
          </a:p>
          <a:p>
            <a:pPr eaLnBrk="1" hangingPunct="1">
              <a:lnSpc>
                <a:spcPct val="110000"/>
              </a:lnSpc>
              <a:spcBef>
                <a:spcPct val="0"/>
              </a:spcBef>
              <a:spcAft>
                <a:spcPts val="1600"/>
              </a:spcAft>
              <a:buFont typeface="Webdings" charset="2"/>
              <a:buChar char=""/>
            </a:pPr>
            <a:r>
              <a:rPr lang="en-US" smtClean="0">
                <a:latin typeface="Arial" charset="0"/>
              </a:rPr>
              <a:t>Make sure officers understand their duties and have the tools they need to perform them.</a:t>
            </a:r>
          </a:p>
        </p:txBody>
      </p:sp>
      <p:sp>
        <p:nvSpPr>
          <p:cNvPr id="6" name="Title 5"/>
          <p:cNvSpPr>
            <a:spLocks noGrp="1"/>
          </p:cNvSpPr>
          <p:nvPr>
            <p:ph type="title"/>
          </p:nvPr>
        </p:nvSpPr>
        <p:spPr>
          <a:xfrm>
            <a:off x="685800" y="914400"/>
            <a:ext cx="7772400" cy="1066800"/>
          </a:xfrm>
        </p:spPr>
        <p:txBody>
          <a:bodyPr/>
          <a:lstStyle/>
          <a:p>
            <a:r>
              <a:rPr lang="en-US" smtClean="0">
                <a:latin typeface="Arial" charset="0"/>
              </a:rPr>
              <a:t>Official Duties</a:t>
            </a:r>
          </a:p>
        </p:txBody>
      </p:sp>
      <p:sp>
        <p:nvSpPr>
          <p:cNvPr id="43012" name="Rectangle 14"/>
          <p:cNvSpPr>
            <a:spLocks noChangeArrowheads="1"/>
          </p:cNvSpPr>
          <p:nvPr/>
        </p:nvSpPr>
        <p:spPr bwMode="auto">
          <a:xfrm>
            <a:off x="8153400" y="6400800"/>
            <a:ext cx="5476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13</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219200" y="1981200"/>
            <a:ext cx="6477000" cy="4343400"/>
          </a:xfrm>
        </p:spPr>
        <p:txBody>
          <a:bodyPr/>
          <a:lstStyle/>
          <a:p>
            <a:pPr eaLnBrk="1" hangingPunct="1">
              <a:lnSpc>
                <a:spcPct val="110000"/>
              </a:lnSpc>
              <a:spcBef>
                <a:spcPct val="0"/>
              </a:spcBef>
              <a:spcAft>
                <a:spcPts val="1600"/>
              </a:spcAft>
              <a:buFont typeface="Webdings" charset="2"/>
              <a:buChar char=""/>
            </a:pPr>
            <a:r>
              <a:rPr lang="en-US" b="1" smtClean="0">
                <a:latin typeface="Arial" charset="0"/>
              </a:rPr>
              <a:t>What</a:t>
            </a:r>
            <a:r>
              <a:rPr lang="en-US" smtClean="0">
                <a:latin typeface="Arial" charset="0"/>
              </a:rPr>
              <a:t> they must do</a:t>
            </a:r>
          </a:p>
          <a:p>
            <a:pPr eaLnBrk="1" hangingPunct="1">
              <a:lnSpc>
                <a:spcPct val="110000"/>
              </a:lnSpc>
              <a:spcBef>
                <a:spcPct val="0"/>
              </a:spcBef>
              <a:spcAft>
                <a:spcPts val="1600"/>
              </a:spcAft>
              <a:buFont typeface="Webdings" charset="2"/>
              <a:buChar char=""/>
            </a:pPr>
            <a:r>
              <a:rPr lang="en-US" b="1" smtClean="0">
                <a:latin typeface="Arial" charset="0"/>
              </a:rPr>
              <a:t>How</a:t>
            </a:r>
            <a:r>
              <a:rPr lang="en-US" smtClean="0">
                <a:latin typeface="Arial" charset="0"/>
              </a:rPr>
              <a:t> they must go about doing it</a:t>
            </a:r>
          </a:p>
          <a:p>
            <a:pPr eaLnBrk="1" hangingPunct="1">
              <a:lnSpc>
                <a:spcPct val="110000"/>
              </a:lnSpc>
              <a:spcBef>
                <a:spcPct val="0"/>
              </a:spcBef>
              <a:spcAft>
                <a:spcPts val="1600"/>
              </a:spcAft>
              <a:buFont typeface="Webdings" charset="2"/>
              <a:buChar char=""/>
            </a:pPr>
            <a:r>
              <a:rPr lang="en-US" b="1" smtClean="0">
                <a:latin typeface="Arial" charset="0"/>
              </a:rPr>
              <a:t>Why</a:t>
            </a:r>
            <a:r>
              <a:rPr lang="en-US" smtClean="0">
                <a:latin typeface="Arial" charset="0"/>
              </a:rPr>
              <a:t> their actions or inaction affects every individual member and the club as a whole</a:t>
            </a:r>
          </a:p>
        </p:txBody>
      </p:sp>
      <p:sp>
        <p:nvSpPr>
          <p:cNvPr id="6" name="Title 5"/>
          <p:cNvSpPr>
            <a:spLocks noGrp="1"/>
          </p:cNvSpPr>
          <p:nvPr>
            <p:ph type="title"/>
          </p:nvPr>
        </p:nvSpPr>
        <p:spPr>
          <a:xfrm>
            <a:off x="685800" y="914400"/>
            <a:ext cx="7772400" cy="1066800"/>
          </a:xfrm>
        </p:spPr>
        <p:txBody>
          <a:bodyPr/>
          <a:lstStyle/>
          <a:p>
            <a:r>
              <a:rPr lang="en-US" smtClean="0">
                <a:latin typeface="Arial" charset="0"/>
              </a:rPr>
              <a:t>What? How? Why?</a:t>
            </a:r>
          </a:p>
        </p:txBody>
      </p:sp>
      <p:sp>
        <p:nvSpPr>
          <p:cNvPr id="45060" name="Rectangle 14"/>
          <p:cNvSpPr>
            <a:spLocks noChangeArrowheads="1"/>
          </p:cNvSpPr>
          <p:nvPr/>
        </p:nvSpPr>
        <p:spPr bwMode="auto">
          <a:xfrm>
            <a:off x="8229600" y="6400800"/>
            <a:ext cx="4714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14</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1371600" y="2540000"/>
            <a:ext cx="6553200" cy="2209800"/>
          </a:xfrm>
        </p:spPr>
        <p:txBody>
          <a:bodyPr/>
          <a:lstStyle/>
          <a:p>
            <a:pPr marL="0" indent="0" eaLnBrk="1" hangingPunct="1">
              <a:lnSpc>
                <a:spcPct val="120000"/>
              </a:lnSpc>
              <a:spcBef>
                <a:spcPct val="0"/>
              </a:spcBef>
              <a:spcAft>
                <a:spcPts val="1200"/>
              </a:spcAft>
              <a:buFont typeface="Webdings" charset="2"/>
              <a:buNone/>
            </a:pPr>
            <a:r>
              <a:rPr lang="en-US" smtClean="0">
                <a:latin typeface="Arial" charset="0"/>
              </a:rPr>
              <a:t>What aspects of a club are optional?</a:t>
            </a:r>
          </a:p>
        </p:txBody>
      </p:sp>
      <p:sp>
        <p:nvSpPr>
          <p:cNvPr id="6" name="Title 5"/>
          <p:cNvSpPr>
            <a:spLocks noGrp="1"/>
          </p:cNvSpPr>
          <p:nvPr>
            <p:ph type="title"/>
          </p:nvPr>
        </p:nvSpPr>
        <p:spPr>
          <a:xfrm>
            <a:off x="685800" y="838200"/>
            <a:ext cx="7391400" cy="1143000"/>
          </a:xfrm>
        </p:spPr>
        <p:txBody>
          <a:bodyPr/>
          <a:lstStyle/>
          <a:p>
            <a:r>
              <a:rPr lang="en-US" smtClean="0">
                <a:latin typeface="Arial" charset="0"/>
              </a:rPr>
              <a:t>Optional</a:t>
            </a:r>
          </a:p>
        </p:txBody>
      </p:sp>
      <p:sp>
        <p:nvSpPr>
          <p:cNvPr id="47108" name="Rectangle 14"/>
          <p:cNvSpPr>
            <a:spLocks noChangeArrowheads="1"/>
          </p:cNvSpPr>
          <p:nvPr/>
        </p:nvSpPr>
        <p:spPr bwMode="auto">
          <a:xfrm>
            <a:off x="8229600" y="6400800"/>
            <a:ext cx="4714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15</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841375"/>
            <a:ext cx="7388225" cy="1143000"/>
          </a:xfrm>
        </p:spPr>
        <p:txBody>
          <a:bodyPr/>
          <a:lstStyle/>
          <a:p>
            <a:r>
              <a:rPr lang="en-US" smtClean="0">
                <a:latin typeface="Arial" charset="0"/>
              </a:rPr>
              <a:t>Quality Club Meetings</a:t>
            </a:r>
          </a:p>
        </p:txBody>
      </p:sp>
      <p:sp>
        <p:nvSpPr>
          <p:cNvPr id="7" name="Rectangle 3"/>
          <p:cNvSpPr txBox="1">
            <a:spLocks noChangeArrowheads="1"/>
          </p:cNvSpPr>
          <p:nvPr/>
        </p:nvSpPr>
        <p:spPr bwMode="auto">
          <a:xfrm>
            <a:off x="609600" y="2057400"/>
            <a:ext cx="7772400" cy="4495800"/>
          </a:xfrm>
          <a:prstGeom prst="rect">
            <a:avLst/>
          </a:prstGeom>
          <a:noFill/>
          <a:ln w="9525">
            <a:noFill/>
            <a:miter lim="800000"/>
            <a:headEnd/>
            <a:tailEnd/>
          </a:ln>
        </p:spPr>
        <p:txBody>
          <a:bodyPr/>
          <a:lstStyle/>
          <a:p>
            <a:pPr marL="347663" indent="-347663" algn="l" eaLnBrk="1" hangingPunct="1">
              <a:spcAft>
                <a:spcPts val="1200"/>
              </a:spcAft>
              <a:buClr>
                <a:srgbClr val="760525"/>
              </a:buClr>
              <a:buFont typeface="Webdings" charset="2"/>
              <a:buChar char=""/>
            </a:pPr>
            <a:r>
              <a:rPr lang="en-US" sz="2400">
                <a:latin typeface="Arial" charset="0"/>
              </a:rPr>
              <a:t>The backbone of successful meetings is preparation.</a:t>
            </a:r>
          </a:p>
          <a:p>
            <a:pPr marL="347663" indent="-347663" algn="l" eaLnBrk="1" hangingPunct="1">
              <a:spcAft>
                <a:spcPts val="1200"/>
              </a:spcAft>
              <a:buClr>
                <a:srgbClr val="760525"/>
              </a:buClr>
              <a:buFont typeface="Webdings" charset="2"/>
              <a:buChar char=""/>
            </a:pPr>
            <a:r>
              <a:rPr lang="en-US" sz="2400">
                <a:latin typeface="Arial" charset="0"/>
              </a:rPr>
              <a:t>Show VPEs how to find and use other tools like the free meeting-planning software available from the Toastmasters website.</a:t>
            </a:r>
          </a:p>
          <a:p>
            <a:pPr marL="347663" indent="-347663" algn="l" eaLnBrk="1" hangingPunct="1">
              <a:spcAft>
                <a:spcPts val="1200"/>
              </a:spcAft>
              <a:buClr>
                <a:srgbClr val="760525"/>
              </a:buClr>
              <a:buFont typeface="Webdings" charset="2"/>
              <a:buChar char=""/>
            </a:pPr>
            <a:r>
              <a:rPr lang="en-US" sz="2400">
                <a:latin typeface="Arial" charset="0"/>
              </a:rPr>
              <a:t>Familiarize the VPE with other ideal programming materials.</a:t>
            </a:r>
          </a:p>
          <a:p>
            <a:pPr marL="347663" indent="-347663" algn="l" eaLnBrk="1" hangingPunct="1">
              <a:spcAft>
                <a:spcPts val="1200"/>
              </a:spcAft>
              <a:buClr>
                <a:srgbClr val="760525"/>
              </a:buClr>
              <a:buFont typeface="Webdings" charset="2"/>
              <a:buChar char=""/>
            </a:pPr>
            <a:r>
              <a:rPr lang="en-US" sz="2400">
                <a:latin typeface="Arial" charset="0"/>
              </a:rPr>
              <a:t>Create a member service perspective.</a:t>
            </a:r>
          </a:p>
          <a:p>
            <a:pPr marL="347663" indent="-347663" algn="l" eaLnBrk="1" hangingPunct="1">
              <a:spcAft>
                <a:spcPts val="1200"/>
              </a:spcAft>
              <a:buClr>
                <a:srgbClr val="760525"/>
              </a:buClr>
              <a:buFont typeface="Webdings" charset="2"/>
              <a:buChar char=""/>
            </a:pPr>
            <a:r>
              <a:rPr lang="en-US" sz="2400">
                <a:latin typeface="Arial" charset="0"/>
              </a:rPr>
              <a:t>Encourage clubs to conduct the presentation “Moments of Truth” from </a:t>
            </a:r>
            <a:r>
              <a:rPr lang="en-US" sz="2400" i="1">
                <a:latin typeface="Arial" charset="0"/>
              </a:rPr>
              <a:t>The Successful Club Series</a:t>
            </a:r>
            <a:r>
              <a:rPr lang="en-US" sz="2400">
                <a:latin typeface="Arial" charset="0"/>
              </a:rPr>
              <a:t>.</a:t>
            </a:r>
          </a:p>
        </p:txBody>
      </p:sp>
      <p:sp>
        <p:nvSpPr>
          <p:cNvPr id="49156" name="Rectangle 14"/>
          <p:cNvSpPr>
            <a:spLocks noChangeArrowheads="1"/>
          </p:cNvSpPr>
          <p:nvPr/>
        </p:nvSpPr>
        <p:spPr bwMode="auto">
          <a:xfrm>
            <a:off x="8229600" y="6400800"/>
            <a:ext cx="4714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16</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841375"/>
            <a:ext cx="7388225" cy="1143000"/>
          </a:xfrm>
        </p:spPr>
        <p:txBody>
          <a:bodyPr/>
          <a:lstStyle/>
          <a:p>
            <a:r>
              <a:rPr lang="en-US" smtClean="0">
                <a:latin typeface="Arial" charset="0"/>
              </a:rPr>
              <a:t>Membership Muscle</a:t>
            </a:r>
          </a:p>
        </p:txBody>
      </p:sp>
      <p:sp>
        <p:nvSpPr>
          <p:cNvPr id="7" name="Rectangle 3"/>
          <p:cNvSpPr txBox="1">
            <a:spLocks noChangeArrowheads="1"/>
          </p:cNvSpPr>
          <p:nvPr/>
        </p:nvSpPr>
        <p:spPr bwMode="auto">
          <a:xfrm>
            <a:off x="609600" y="2057400"/>
            <a:ext cx="7772400" cy="4495800"/>
          </a:xfrm>
          <a:prstGeom prst="rect">
            <a:avLst/>
          </a:prstGeom>
          <a:noFill/>
          <a:ln w="9525">
            <a:noFill/>
            <a:miter lim="800000"/>
            <a:headEnd/>
            <a:tailEnd/>
          </a:ln>
        </p:spPr>
        <p:txBody>
          <a:bodyPr/>
          <a:lstStyle/>
          <a:p>
            <a:pPr marL="347663" indent="-347663" algn="l" eaLnBrk="1" hangingPunct="1">
              <a:spcAft>
                <a:spcPts val="1200"/>
              </a:spcAft>
              <a:buClr>
                <a:srgbClr val="760525"/>
              </a:buClr>
              <a:buFont typeface="Webdings" charset="2"/>
              <a:buChar char=""/>
            </a:pPr>
            <a:r>
              <a:rPr lang="en-US">
                <a:latin typeface="Arial" charset="0"/>
              </a:rPr>
              <a:t>Maintain a strong and healthy membership of at least 20 members.</a:t>
            </a:r>
          </a:p>
          <a:p>
            <a:pPr marL="347663" indent="-347663" algn="l" eaLnBrk="1" hangingPunct="1">
              <a:spcAft>
                <a:spcPts val="1200"/>
              </a:spcAft>
              <a:buClr>
                <a:srgbClr val="760525"/>
              </a:buClr>
              <a:buFont typeface="Webdings" charset="2"/>
              <a:buChar char=""/>
            </a:pPr>
            <a:r>
              <a:rPr lang="en-US">
                <a:latin typeface="Arial" charset="0"/>
              </a:rPr>
              <a:t>Strive to bring in new members.</a:t>
            </a:r>
          </a:p>
          <a:p>
            <a:pPr marL="347663" indent="-347663" algn="l" eaLnBrk="1" hangingPunct="1">
              <a:spcAft>
                <a:spcPts val="1200"/>
              </a:spcAft>
              <a:buClr>
                <a:srgbClr val="760525"/>
              </a:buClr>
              <a:buFont typeface="Webdings" charset="2"/>
              <a:buChar char=""/>
            </a:pPr>
            <a:r>
              <a:rPr lang="en-US">
                <a:latin typeface="Arial" charset="0"/>
              </a:rPr>
              <a:t>Foster a membership-building culture within the new clubs, which helps them combat natural attrition.</a:t>
            </a:r>
          </a:p>
        </p:txBody>
      </p:sp>
      <p:sp>
        <p:nvSpPr>
          <p:cNvPr id="51204" name="Rectangle 14"/>
          <p:cNvSpPr>
            <a:spLocks noChangeArrowheads="1"/>
          </p:cNvSpPr>
          <p:nvPr/>
        </p:nvSpPr>
        <p:spPr bwMode="auto">
          <a:xfrm>
            <a:off x="8229600" y="6400800"/>
            <a:ext cx="4714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17</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1371600" y="2540000"/>
            <a:ext cx="6553200" cy="3251200"/>
          </a:xfrm>
        </p:spPr>
        <p:txBody>
          <a:bodyPr/>
          <a:lstStyle/>
          <a:p>
            <a:pPr marL="398463" indent="-398463" eaLnBrk="1" hangingPunct="1">
              <a:lnSpc>
                <a:spcPct val="120000"/>
              </a:lnSpc>
              <a:spcBef>
                <a:spcPct val="0"/>
              </a:spcBef>
              <a:spcAft>
                <a:spcPts val="1200"/>
              </a:spcAft>
              <a:buFont typeface="Webdings" charset="2"/>
              <a:buChar char=""/>
            </a:pPr>
            <a:r>
              <a:rPr lang="en-US" smtClean="0">
                <a:latin typeface="Arial" charset="0"/>
              </a:rPr>
              <a:t>Encourage the vice president membership (VPM) to develop and implement a club-sponsored membership contest to run the duration of their term.</a:t>
            </a:r>
          </a:p>
        </p:txBody>
      </p:sp>
      <p:sp>
        <p:nvSpPr>
          <p:cNvPr id="6" name="Title 5"/>
          <p:cNvSpPr>
            <a:spLocks noGrp="1"/>
          </p:cNvSpPr>
          <p:nvPr>
            <p:ph type="title"/>
          </p:nvPr>
        </p:nvSpPr>
        <p:spPr>
          <a:xfrm>
            <a:off x="685800" y="838200"/>
            <a:ext cx="7391400" cy="1143000"/>
          </a:xfrm>
        </p:spPr>
        <p:txBody>
          <a:bodyPr/>
          <a:lstStyle/>
          <a:p>
            <a:r>
              <a:rPr lang="en-US" smtClean="0">
                <a:latin typeface="Arial" charset="0"/>
              </a:rPr>
              <a:t>Membership Muscle</a:t>
            </a:r>
          </a:p>
        </p:txBody>
      </p:sp>
      <p:sp>
        <p:nvSpPr>
          <p:cNvPr id="5" name="TextBox 4"/>
          <p:cNvSpPr txBox="1">
            <a:spLocks noChangeArrowheads="1"/>
          </p:cNvSpPr>
          <p:nvPr/>
        </p:nvSpPr>
        <p:spPr bwMode="auto">
          <a:xfrm>
            <a:off x="690563" y="1981200"/>
            <a:ext cx="3135312" cy="554038"/>
          </a:xfrm>
          <a:prstGeom prst="rect">
            <a:avLst/>
          </a:prstGeom>
          <a:noFill/>
          <a:ln w="9525">
            <a:noFill/>
            <a:miter lim="800000"/>
            <a:headEnd/>
            <a:tailEnd/>
          </a:ln>
        </p:spPr>
        <p:txBody>
          <a:bodyPr wrap="none">
            <a:spAutoFit/>
          </a:bodyPr>
          <a:lstStyle/>
          <a:p>
            <a:pPr algn="l"/>
            <a:r>
              <a:rPr lang="en-US" sz="3000" b="1">
                <a:latin typeface="Arial" charset="0"/>
                <a:cs typeface="Arial" charset="0"/>
              </a:rPr>
              <a:t>Involve the VPM</a:t>
            </a:r>
          </a:p>
        </p:txBody>
      </p:sp>
      <p:sp>
        <p:nvSpPr>
          <p:cNvPr id="53253" name="Rectangle 14"/>
          <p:cNvSpPr>
            <a:spLocks noChangeArrowheads="1"/>
          </p:cNvSpPr>
          <p:nvPr/>
        </p:nvSpPr>
        <p:spPr bwMode="auto">
          <a:xfrm>
            <a:off x="8229600" y="6400800"/>
            <a:ext cx="4714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18</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008063"/>
            <a:ext cx="7162800" cy="914400"/>
          </a:xfrm>
        </p:spPr>
        <p:txBody>
          <a:bodyPr/>
          <a:lstStyle/>
          <a:p>
            <a:r>
              <a:rPr lang="en-US" smtClean="0">
                <a:latin typeface="Arial" charset="0"/>
              </a:rPr>
              <a:t>Session Objectives</a:t>
            </a:r>
          </a:p>
        </p:txBody>
      </p:sp>
      <p:sp>
        <p:nvSpPr>
          <p:cNvPr id="7" name="Rectangle 3"/>
          <p:cNvSpPr txBox="1">
            <a:spLocks noChangeArrowheads="1"/>
          </p:cNvSpPr>
          <p:nvPr/>
        </p:nvSpPr>
        <p:spPr bwMode="auto">
          <a:xfrm>
            <a:off x="609600" y="2057400"/>
            <a:ext cx="7772400" cy="4495800"/>
          </a:xfrm>
          <a:prstGeom prst="rect">
            <a:avLst/>
          </a:prstGeom>
          <a:noFill/>
          <a:ln w="9525">
            <a:noFill/>
            <a:miter lim="800000"/>
            <a:headEnd/>
            <a:tailEnd/>
          </a:ln>
        </p:spPr>
        <p:txBody>
          <a:bodyPr/>
          <a:lstStyle/>
          <a:p>
            <a:pPr marL="347663" indent="-347663" algn="l" eaLnBrk="1" hangingPunct="1">
              <a:spcAft>
                <a:spcPts val="600"/>
              </a:spcAft>
              <a:buClr>
                <a:srgbClr val="760525"/>
              </a:buClr>
              <a:buFont typeface="Webdings" charset="2"/>
              <a:buChar char=""/>
            </a:pPr>
            <a:r>
              <a:rPr lang="en-US">
                <a:latin typeface="Arial" charset="0"/>
              </a:rPr>
              <a:t>Introduction</a:t>
            </a:r>
          </a:p>
          <a:p>
            <a:pPr marL="347663" indent="-347663" algn="l" eaLnBrk="1" hangingPunct="1">
              <a:spcAft>
                <a:spcPts val="600"/>
              </a:spcAft>
              <a:buClr>
                <a:srgbClr val="760525"/>
              </a:buClr>
              <a:buFont typeface="Webdings" charset="2"/>
              <a:buChar char=""/>
            </a:pPr>
            <a:r>
              <a:rPr lang="en-US">
                <a:latin typeface="Arial" charset="0"/>
              </a:rPr>
              <a:t>Teaching Toastmasters to fish</a:t>
            </a:r>
          </a:p>
          <a:p>
            <a:pPr marL="347663" indent="-347663" algn="l" eaLnBrk="1" hangingPunct="1">
              <a:spcAft>
                <a:spcPts val="600"/>
              </a:spcAft>
              <a:buClr>
                <a:srgbClr val="760525"/>
              </a:buClr>
              <a:buFont typeface="Webdings" charset="2"/>
              <a:buChar char=""/>
            </a:pPr>
            <a:r>
              <a:rPr lang="en-US">
                <a:latin typeface="Arial" charset="0"/>
              </a:rPr>
              <a:t>Official duties</a:t>
            </a:r>
          </a:p>
          <a:p>
            <a:pPr marL="347663" indent="-347663" algn="l" eaLnBrk="1" hangingPunct="1">
              <a:spcAft>
                <a:spcPts val="600"/>
              </a:spcAft>
              <a:buClr>
                <a:srgbClr val="760525"/>
              </a:buClr>
              <a:buFont typeface="Webdings" charset="2"/>
              <a:buChar char=""/>
            </a:pPr>
            <a:r>
              <a:rPr lang="en-US">
                <a:latin typeface="Arial" charset="0"/>
              </a:rPr>
              <a:t>Quality club meetings</a:t>
            </a:r>
          </a:p>
          <a:p>
            <a:pPr marL="347663" indent="-347663" algn="l" eaLnBrk="1" hangingPunct="1">
              <a:spcAft>
                <a:spcPts val="600"/>
              </a:spcAft>
              <a:buClr>
                <a:srgbClr val="760525"/>
              </a:buClr>
              <a:buFont typeface="Webdings" charset="2"/>
              <a:buChar char=""/>
            </a:pPr>
            <a:r>
              <a:rPr lang="en-US">
                <a:latin typeface="Arial" charset="0"/>
              </a:rPr>
              <a:t>Membership muscle</a:t>
            </a:r>
          </a:p>
          <a:p>
            <a:pPr marL="347663" indent="-347663" algn="l" eaLnBrk="1" hangingPunct="1">
              <a:spcAft>
                <a:spcPts val="600"/>
              </a:spcAft>
              <a:buClr>
                <a:srgbClr val="760525"/>
              </a:buClr>
              <a:buFont typeface="Webdings" charset="2"/>
              <a:buChar char=""/>
            </a:pPr>
            <a:r>
              <a:rPr lang="en-US">
                <a:latin typeface="Arial" charset="0"/>
              </a:rPr>
              <a:t>Keep them coming back</a:t>
            </a:r>
          </a:p>
          <a:p>
            <a:pPr marL="347663" indent="-347663" algn="l" eaLnBrk="1" hangingPunct="1">
              <a:spcAft>
                <a:spcPts val="600"/>
              </a:spcAft>
              <a:buClr>
                <a:srgbClr val="760525"/>
              </a:buClr>
              <a:buFont typeface="Webdings" charset="2"/>
              <a:buChar char=""/>
            </a:pPr>
            <a:r>
              <a:rPr lang="en-US">
                <a:latin typeface="Arial" charset="0"/>
              </a:rPr>
              <a:t>The educational program</a:t>
            </a:r>
          </a:p>
          <a:p>
            <a:pPr marL="347663" indent="-347663" algn="l" eaLnBrk="1" hangingPunct="1">
              <a:spcAft>
                <a:spcPts val="600"/>
              </a:spcAft>
              <a:buClr>
                <a:srgbClr val="760525"/>
              </a:buClr>
              <a:buFont typeface="Webdings" charset="2"/>
              <a:buChar char=""/>
            </a:pPr>
            <a:r>
              <a:rPr lang="en-US">
                <a:latin typeface="Arial" charset="0"/>
              </a:rPr>
              <a:t>The Distinguished Club Program</a:t>
            </a:r>
          </a:p>
        </p:txBody>
      </p:sp>
      <p:sp>
        <p:nvSpPr>
          <p:cNvPr id="18436" name="Rectangle 14"/>
          <p:cNvSpPr>
            <a:spLocks noChangeArrowheads="1"/>
          </p:cNvSpPr>
          <p:nvPr/>
        </p:nvSpPr>
        <p:spPr bwMode="auto">
          <a:xfrm>
            <a:off x="8382000" y="6400800"/>
            <a:ext cx="3190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1</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762000" y="2362200"/>
            <a:ext cx="7696200" cy="889000"/>
          </a:xfrm>
        </p:spPr>
        <p:txBody>
          <a:bodyPr/>
          <a:lstStyle/>
          <a:p>
            <a:pPr marL="0" indent="0" eaLnBrk="1" hangingPunct="1">
              <a:lnSpc>
                <a:spcPct val="120000"/>
              </a:lnSpc>
              <a:spcBef>
                <a:spcPct val="0"/>
              </a:spcBef>
              <a:spcAft>
                <a:spcPts val="1200"/>
              </a:spcAft>
              <a:buFont typeface="Webdings" charset="2"/>
              <a:buNone/>
            </a:pPr>
            <a:r>
              <a:rPr lang="en-US" smtClean="0">
                <a:latin typeface="Arial" charset="0"/>
              </a:rPr>
              <a:t>www.toastmasters.org/membershipbuilding</a:t>
            </a:r>
          </a:p>
        </p:txBody>
      </p:sp>
      <p:sp>
        <p:nvSpPr>
          <p:cNvPr id="6" name="Title 5"/>
          <p:cNvSpPr>
            <a:spLocks noGrp="1"/>
          </p:cNvSpPr>
          <p:nvPr>
            <p:ph type="title"/>
          </p:nvPr>
        </p:nvSpPr>
        <p:spPr>
          <a:xfrm>
            <a:off x="685800" y="838200"/>
            <a:ext cx="7391400" cy="1143000"/>
          </a:xfrm>
        </p:spPr>
        <p:txBody>
          <a:bodyPr/>
          <a:lstStyle/>
          <a:p>
            <a:r>
              <a:rPr lang="en-US" smtClean="0">
                <a:latin typeface="Arial" charset="0"/>
              </a:rPr>
              <a:t>Membership Muscle</a:t>
            </a:r>
          </a:p>
        </p:txBody>
      </p:sp>
      <p:sp>
        <p:nvSpPr>
          <p:cNvPr id="5" name="TextBox 4"/>
          <p:cNvSpPr txBox="1">
            <a:spLocks noChangeArrowheads="1"/>
          </p:cNvSpPr>
          <p:nvPr/>
        </p:nvSpPr>
        <p:spPr bwMode="auto">
          <a:xfrm>
            <a:off x="690563" y="1828800"/>
            <a:ext cx="5661025" cy="554038"/>
          </a:xfrm>
          <a:prstGeom prst="rect">
            <a:avLst/>
          </a:prstGeom>
          <a:noFill/>
          <a:ln w="9525">
            <a:noFill/>
            <a:miter lim="800000"/>
            <a:headEnd/>
            <a:tailEnd/>
          </a:ln>
        </p:spPr>
        <p:txBody>
          <a:bodyPr wrap="none">
            <a:spAutoFit/>
          </a:bodyPr>
          <a:lstStyle/>
          <a:p>
            <a:pPr algn="l"/>
            <a:r>
              <a:rPr lang="en-US" sz="3000" b="1">
                <a:latin typeface="Arial" charset="0"/>
                <a:cs typeface="Arial" charset="0"/>
              </a:rPr>
              <a:t>Membership-Building Contest</a:t>
            </a:r>
          </a:p>
        </p:txBody>
      </p:sp>
      <p:sp>
        <p:nvSpPr>
          <p:cNvPr id="55301" name="TextBox 8"/>
          <p:cNvSpPr txBox="1">
            <a:spLocks noChangeArrowheads="1"/>
          </p:cNvSpPr>
          <p:nvPr/>
        </p:nvSpPr>
        <p:spPr bwMode="auto">
          <a:xfrm>
            <a:off x="-584200" y="2006600"/>
            <a:ext cx="184150" cy="523875"/>
          </a:xfrm>
          <a:prstGeom prst="rect">
            <a:avLst/>
          </a:prstGeom>
          <a:noFill/>
          <a:ln w="9525">
            <a:noFill/>
            <a:miter lim="800000"/>
            <a:headEnd/>
            <a:tailEnd/>
          </a:ln>
        </p:spPr>
        <p:txBody>
          <a:bodyPr wrap="none">
            <a:spAutoFit/>
          </a:bodyPr>
          <a:lstStyle/>
          <a:p>
            <a:endParaRPr lang="en-US"/>
          </a:p>
        </p:txBody>
      </p:sp>
      <p:sp>
        <p:nvSpPr>
          <p:cNvPr id="55302" name="Rectangle 14"/>
          <p:cNvSpPr>
            <a:spLocks noChangeArrowheads="1"/>
          </p:cNvSpPr>
          <p:nvPr/>
        </p:nvSpPr>
        <p:spPr bwMode="auto">
          <a:xfrm>
            <a:off x="8153400" y="6400800"/>
            <a:ext cx="5476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19</a:t>
            </a:r>
          </a:p>
        </p:txBody>
      </p:sp>
      <p:pic>
        <p:nvPicPr>
          <p:cNvPr id="55303" name="Picture 7" descr="membldg.png"/>
          <p:cNvPicPr>
            <a:picLocks noChangeAspect="1"/>
          </p:cNvPicPr>
          <p:nvPr/>
        </p:nvPicPr>
        <p:blipFill>
          <a:blip r:embed="rId3"/>
          <a:srcRect/>
          <a:stretch>
            <a:fillRect/>
          </a:stretch>
        </p:blipFill>
        <p:spPr bwMode="auto">
          <a:xfrm>
            <a:off x="2819400" y="3225800"/>
            <a:ext cx="3505200" cy="3175000"/>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250"/>
                                  </p:stCondLst>
                                  <p:childTnLst>
                                    <p:set>
                                      <p:cBhvr>
                                        <p:cTn id="11"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1371600" y="2540000"/>
            <a:ext cx="6400800" cy="1574800"/>
          </a:xfrm>
        </p:spPr>
        <p:txBody>
          <a:bodyPr/>
          <a:lstStyle/>
          <a:p>
            <a:pPr marL="0" indent="0" eaLnBrk="1" hangingPunct="1">
              <a:lnSpc>
                <a:spcPct val="120000"/>
              </a:lnSpc>
              <a:spcBef>
                <a:spcPct val="0"/>
              </a:spcBef>
              <a:spcAft>
                <a:spcPts val="1200"/>
              </a:spcAft>
              <a:buFont typeface="Webdings" charset="2"/>
              <a:buNone/>
            </a:pPr>
            <a:r>
              <a:rPr lang="en-US" smtClean="0">
                <a:latin typeface="Arial" charset="0"/>
              </a:rPr>
              <a:t>What are some examples of simple promotional strategies?</a:t>
            </a:r>
          </a:p>
        </p:txBody>
      </p:sp>
      <p:sp>
        <p:nvSpPr>
          <p:cNvPr id="6" name="Title 5"/>
          <p:cNvSpPr>
            <a:spLocks noGrp="1"/>
          </p:cNvSpPr>
          <p:nvPr>
            <p:ph type="title"/>
          </p:nvPr>
        </p:nvSpPr>
        <p:spPr>
          <a:xfrm>
            <a:off x="685800" y="838200"/>
            <a:ext cx="7391400" cy="1143000"/>
          </a:xfrm>
        </p:spPr>
        <p:txBody>
          <a:bodyPr/>
          <a:lstStyle/>
          <a:p>
            <a:r>
              <a:rPr lang="en-US" smtClean="0">
                <a:latin typeface="Arial" charset="0"/>
              </a:rPr>
              <a:t>Membership Muscle</a:t>
            </a:r>
          </a:p>
        </p:txBody>
      </p:sp>
      <p:sp>
        <p:nvSpPr>
          <p:cNvPr id="5" name="TextBox 4"/>
          <p:cNvSpPr txBox="1">
            <a:spLocks noChangeArrowheads="1"/>
          </p:cNvSpPr>
          <p:nvPr/>
        </p:nvSpPr>
        <p:spPr bwMode="auto">
          <a:xfrm>
            <a:off x="690563" y="1981200"/>
            <a:ext cx="4395787" cy="554038"/>
          </a:xfrm>
          <a:prstGeom prst="rect">
            <a:avLst/>
          </a:prstGeom>
          <a:noFill/>
          <a:ln w="9525">
            <a:noFill/>
            <a:miter lim="800000"/>
            <a:headEnd/>
            <a:tailEnd/>
          </a:ln>
        </p:spPr>
        <p:txBody>
          <a:bodyPr wrap="none">
            <a:spAutoFit/>
          </a:bodyPr>
          <a:lstStyle/>
          <a:p>
            <a:pPr algn="l"/>
            <a:r>
              <a:rPr lang="en-US" sz="3000" b="1">
                <a:latin typeface="Arial" charset="0"/>
                <a:cs typeface="Arial" charset="0"/>
              </a:rPr>
              <a:t>Promotional Strategies</a:t>
            </a:r>
          </a:p>
        </p:txBody>
      </p:sp>
      <p:sp>
        <p:nvSpPr>
          <p:cNvPr id="57349" name="TextBox 8"/>
          <p:cNvSpPr txBox="1">
            <a:spLocks noChangeArrowheads="1"/>
          </p:cNvSpPr>
          <p:nvPr/>
        </p:nvSpPr>
        <p:spPr bwMode="auto">
          <a:xfrm>
            <a:off x="-584200" y="2006600"/>
            <a:ext cx="184150" cy="523875"/>
          </a:xfrm>
          <a:prstGeom prst="rect">
            <a:avLst/>
          </a:prstGeom>
          <a:noFill/>
          <a:ln w="9525">
            <a:noFill/>
            <a:miter lim="800000"/>
            <a:headEnd/>
            <a:tailEnd/>
          </a:ln>
        </p:spPr>
        <p:txBody>
          <a:bodyPr wrap="none">
            <a:spAutoFit/>
          </a:bodyPr>
          <a:lstStyle/>
          <a:p>
            <a:endParaRPr lang="en-US"/>
          </a:p>
        </p:txBody>
      </p:sp>
      <p:sp>
        <p:nvSpPr>
          <p:cNvPr id="57350" name="Rectangle 14"/>
          <p:cNvSpPr>
            <a:spLocks noChangeArrowheads="1"/>
          </p:cNvSpPr>
          <p:nvPr/>
        </p:nvSpPr>
        <p:spPr bwMode="auto">
          <a:xfrm>
            <a:off x="8229600" y="6400800"/>
            <a:ext cx="4714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20</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1371600" y="2557463"/>
            <a:ext cx="6781800" cy="3767137"/>
          </a:xfrm>
        </p:spPr>
        <p:txBody>
          <a:bodyPr/>
          <a:lstStyle/>
          <a:p>
            <a:pPr marL="457200" indent="-457200" eaLnBrk="1" hangingPunct="1">
              <a:lnSpc>
                <a:spcPct val="105000"/>
              </a:lnSpc>
              <a:spcBef>
                <a:spcPct val="0"/>
              </a:spcBef>
              <a:spcAft>
                <a:spcPts val="1200"/>
              </a:spcAft>
              <a:buFont typeface="Webdings" charset="2"/>
              <a:buChar char=""/>
            </a:pPr>
            <a:r>
              <a:rPr lang="en-US" sz="2500" smtClean="0">
                <a:latin typeface="Arial" charset="0"/>
              </a:rPr>
              <a:t>Retention of current members is important to a club’s longevity and performance.</a:t>
            </a:r>
          </a:p>
          <a:p>
            <a:pPr marL="457200" indent="-457200" eaLnBrk="1" hangingPunct="1">
              <a:lnSpc>
                <a:spcPct val="105000"/>
              </a:lnSpc>
              <a:spcBef>
                <a:spcPct val="0"/>
              </a:spcBef>
              <a:spcAft>
                <a:spcPts val="1200"/>
              </a:spcAft>
              <a:buFont typeface="Webdings" charset="2"/>
              <a:buChar char=""/>
            </a:pPr>
            <a:r>
              <a:rPr lang="en-US" sz="2500" smtClean="0">
                <a:latin typeface="Arial" charset="0"/>
              </a:rPr>
              <a:t>Retaining members provides continuity </a:t>
            </a:r>
            <a:br>
              <a:rPr lang="en-US" sz="2500" smtClean="0">
                <a:latin typeface="Arial" charset="0"/>
              </a:rPr>
            </a:br>
            <a:r>
              <a:rPr lang="en-US" sz="2500" smtClean="0">
                <a:latin typeface="Arial" charset="0"/>
              </a:rPr>
              <a:t>in the club and assures a strong </a:t>
            </a:r>
            <a:br>
              <a:rPr lang="en-US" sz="2500" smtClean="0">
                <a:latin typeface="Arial" charset="0"/>
              </a:rPr>
            </a:br>
            <a:r>
              <a:rPr lang="en-US" sz="2500" smtClean="0">
                <a:latin typeface="Arial" charset="0"/>
              </a:rPr>
              <a:t>leadership base.</a:t>
            </a:r>
          </a:p>
          <a:p>
            <a:pPr marL="457200" indent="-457200" eaLnBrk="1" hangingPunct="1">
              <a:lnSpc>
                <a:spcPct val="105000"/>
              </a:lnSpc>
              <a:spcBef>
                <a:spcPct val="0"/>
              </a:spcBef>
              <a:spcAft>
                <a:spcPts val="1200"/>
              </a:spcAft>
              <a:buFont typeface="Webdings" charset="2"/>
              <a:buChar char=""/>
            </a:pPr>
            <a:r>
              <a:rPr lang="en-US" sz="2500" smtClean="0">
                <a:latin typeface="Arial" charset="0"/>
              </a:rPr>
              <a:t>The entire club is responsible for keeping its members satisfied and involved in </a:t>
            </a:r>
            <a:br>
              <a:rPr lang="en-US" sz="2500" smtClean="0">
                <a:latin typeface="Arial" charset="0"/>
              </a:rPr>
            </a:br>
            <a:r>
              <a:rPr lang="en-US" sz="2500" smtClean="0">
                <a:latin typeface="Arial" charset="0"/>
              </a:rPr>
              <a:t>the program.</a:t>
            </a:r>
          </a:p>
        </p:txBody>
      </p:sp>
      <p:sp>
        <p:nvSpPr>
          <p:cNvPr id="6" name="Title 5"/>
          <p:cNvSpPr>
            <a:spLocks noGrp="1"/>
          </p:cNvSpPr>
          <p:nvPr>
            <p:ph type="title"/>
          </p:nvPr>
        </p:nvSpPr>
        <p:spPr>
          <a:xfrm>
            <a:off x="685800" y="841375"/>
            <a:ext cx="6553200" cy="1143000"/>
          </a:xfrm>
        </p:spPr>
        <p:txBody>
          <a:bodyPr/>
          <a:lstStyle/>
          <a:p>
            <a:r>
              <a:rPr lang="en-US" smtClean="0">
                <a:latin typeface="Arial" charset="0"/>
              </a:rPr>
              <a:t>Membership Muscle</a:t>
            </a:r>
          </a:p>
        </p:txBody>
      </p:sp>
      <p:sp>
        <p:nvSpPr>
          <p:cNvPr id="5" name="TextBox 4"/>
          <p:cNvSpPr txBox="1">
            <a:spLocks noChangeArrowheads="1"/>
          </p:cNvSpPr>
          <p:nvPr/>
        </p:nvSpPr>
        <p:spPr bwMode="auto">
          <a:xfrm>
            <a:off x="838200" y="1981200"/>
            <a:ext cx="7239000" cy="554038"/>
          </a:xfrm>
          <a:prstGeom prst="rect">
            <a:avLst/>
          </a:prstGeom>
          <a:noFill/>
          <a:ln w="9525">
            <a:noFill/>
            <a:miter lim="800000"/>
            <a:headEnd/>
            <a:tailEnd/>
          </a:ln>
        </p:spPr>
        <p:txBody>
          <a:bodyPr>
            <a:spAutoFit/>
          </a:bodyPr>
          <a:lstStyle/>
          <a:p>
            <a:pPr algn="l"/>
            <a:r>
              <a:rPr lang="en-US" sz="3000" b="1">
                <a:latin typeface="Arial" charset="0"/>
                <a:cs typeface="Arial" charset="0"/>
              </a:rPr>
              <a:t>Member Retention</a:t>
            </a:r>
          </a:p>
        </p:txBody>
      </p:sp>
      <p:sp>
        <p:nvSpPr>
          <p:cNvPr id="59397" name="Rectangle 14"/>
          <p:cNvSpPr>
            <a:spLocks noChangeArrowheads="1"/>
          </p:cNvSpPr>
          <p:nvPr/>
        </p:nvSpPr>
        <p:spPr bwMode="auto">
          <a:xfrm>
            <a:off x="8229600" y="6400800"/>
            <a:ext cx="4714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21</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008063"/>
            <a:ext cx="7162800" cy="914400"/>
          </a:xfrm>
        </p:spPr>
        <p:txBody>
          <a:bodyPr/>
          <a:lstStyle/>
          <a:p>
            <a:r>
              <a:rPr lang="en-US" smtClean="0">
                <a:latin typeface="Arial" charset="0"/>
              </a:rPr>
              <a:t>Keep Them Coming Back</a:t>
            </a:r>
          </a:p>
        </p:txBody>
      </p:sp>
      <p:sp>
        <p:nvSpPr>
          <p:cNvPr id="7" name="Rectangle 3"/>
          <p:cNvSpPr txBox="1">
            <a:spLocks noChangeArrowheads="1"/>
          </p:cNvSpPr>
          <p:nvPr/>
        </p:nvSpPr>
        <p:spPr bwMode="auto">
          <a:xfrm>
            <a:off x="609600" y="2057400"/>
            <a:ext cx="7772400" cy="4495800"/>
          </a:xfrm>
          <a:prstGeom prst="rect">
            <a:avLst/>
          </a:prstGeom>
          <a:noFill/>
          <a:ln w="9525">
            <a:noFill/>
            <a:miter lim="800000"/>
            <a:headEnd/>
            <a:tailEnd/>
          </a:ln>
        </p:spPr>
        <p:txBody>
          <a:bodyPr/>
          <a:lstStyle/>
          <a:p>
            <a:pPr marL="347663" indent="-347663" algn="l" eaLnBrk="1" hangingPunct="1">
              <a:spcAft>
                <a:spcPts val="1200"/>
              </a:spcAft>
              <a:buClr>
                <a:srgbClr val="760525"/>
              </a:buClr>
              <a:buFont typeface="Webdings" charset="2"/>
              <a:buChar char=""/>
            </a:pPr>
            <a:r>
              <a:rPr lang="en-US">
                <a:latin typeface="Arial" charset="0"/>
              </a:rPr>
              <a:t>Emphasize the importance of recognizing members who work toward their goals.</a:t>
            </a:r>
          </a:p>
          <a:p>
            <a:pPr marL="347663" indent="-347663" algn="l" eaLnBrk="1" hangingPunct="1">
              <a:spcAft>
                <a:spcPts val="1200"/>
              </a:spcAft>
              <a:buClr>
                <a:srgbClr val="760525"/>
              </a:buClr>
              <a:buFont typeface="Webdings" charset="2"/>
              <a:buChar char=""/>
            </a:pPr>
            <a:r>
              <a:rPr lang="en-US">
                <a:latin typeface="Arial" charset="0"/>
              </a:rPr>
              <a:t>Suggest to company clubs that they use the company’s email, intranet, and newsletter to congratulate members who have earned educational awards or won a speech contest.</a:t>
            </a:r>
          </a:p>
          <a:p>
            <a:pPr marL="347663" indent="-347663" algn="l" eaLnBrk="1" hangingPunct="1">
              <a:spcAft>
                <a:spcPts val="1200"/>
              </a:spcAft>
              <a:buClr>
                <a:srgbClr val="760525"/>
              </a:buClr>
              <a:buFont typeface="Webdings" charset="2"/>
              <a:buChar char=""/>
            </a:pPr>
            <a:r>
              <a:rPr lang="en-US">
                <a:latin typeface="Arial" charset="0"/>
              </a:rPr>
              <a:t>Publicize the club’s achievement in the Distinguished Club Program.</a:t>
            </a:r>
          </a:p>
        </p:txBody>
      </p:sp>
      <p:sp>
        <p:nvSpPr>
          <p:cNvPr id="61444" name="Rectangle 14"/>
          <p:cNvSpPr>
            <a:spLocks noChangeArrowheads="1"/>
          </p:cNvSpPr>
          <p:nvPr/>
        </p:nvSpPr>
        <p:spPr bwMode="auto">
          <a:xfrm>
            <a:off x="8229600" y="6400800"/>
            <a:ext cx="4714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22</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008063"/>
            <a:ext cx="7162800" cy="914400"/>
          </a:xfrm>
        </p:spPr>
        <p:txBody>
          <a:bodyPr/>
          <a:lstStyle/>
          <a:p>
            <a:pPr>
              <a:defRPr/>
            </a:pPr>
            <a:r>
              <a:rPr lang="en-US" dirty="0" smtClean="0">
                <a:solidFill>
                  <a:schemeClr val="accent6"/>
                </a:solidFill>
              </a:rPr>
              <a:t>The Educational Program</a:t>
            </a:r>
          </a:p>
        </p:txBody>
      </p:sp>
      <p:pic>
        <p:nvPicPr>
          <p:cNvPr id="63491" name="Picture 11" descr="Edu_program.gif"/>
          <p:cNvPicPr>
            <a:picLocks noChangeAspect="1"/>
          </p:cNvPicPr>
          <p:nvPr/>
        </p:nvPicPr>
        <p:blipFill>
          <a:blip r:embed="rId3"/>
          <a:srcRect/>
          <a:stretch>
            <a:fillRect/>
          </a:stretch>
        </p:blipFill>
        <p:spPr bwMode="auto">
          <a:xfrm>
            <a:off x="903288" y="2057400"/>
            <a:ext cx="7337425" cy="4127500"/>
          </a:xfrm>
          <a:prstGeom prst="rect">
            <a:avLst/>
          </a:prstGeom>
          <a:noFill/>
          <a:ln w="9525">
            <a:noFill/>
            <a:miter lim="800000"/>
            <a:headEnd/>
            <a:tailEnd/>
          </a:ln>
        </p:spPr>
      </p:pic>
      <p:sp>
        <p:nvSpPr>
          <p:cNvPr id="63492" name="Rectangle 14"/>
          <p:cNvSpPr>
            <a:spLocks noChangeArrowheads="1"/>
          </p:cNvSpPr>
          <p:nvPr/>
        </p:nvSpPr>
        <p:spPr bwMode="auto">
          <a:xfrm>
            <a:off x="8229600" y="6400800"/>
            <a:ext cx="4714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23</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0" presetClass="entr" presetSubtype="0" fill="hold" nodeType="afterEffect">
                                  <p:stCondLst>
                                    <p:cond delay="250"/>
                                  </p:stCondLst>
                                  <p:childTnLst>
                                    <p:set>
                                      <p:cBhvr>
                                        <p:cTn id="9" dur="1" fill="hold">
                                          <p:stCondLst>
                                            <p:cond delay="0"/>
                                          </p:stCondLst>
                                        </p:cTn>
                                        <p:tgtEl>
                                          <p:spTgt spid="63491"/>
                                        </p:tgtEl>
                                        <p:attrNameLst>
                                          <p:attrName>style.visibility</p:attrName>
                                        </p:attrNameLst>
                                      </p:cBhvr>
                                      <p:to>
                                        <p:strVal val="visible"/>
                                      </p:to>
                                    </p:set>
                                    <p:animEffect transition="in" filter="fade">
                                      <p:cBhvr>
                                        <p:cTn id="10" dur="10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008063"/>
            <a:ext cx="7162800" cy="914400"/>
          </a:xfrm>
        </p:spPr>
        <p:txBody>
          <a:bodyPr/>
          <a:lstStyle/>
          <a:p>
            <a:r>
              <a:rPr lang="en-US" smtClean="0">
                <a:latin typeface="Arial" charset="0"/>
              </a:rPr>
              <a:t>The DCP Can Help</a:t>
            </a:r>
          </a:p>
        </p:txBody>
      </p:sp>
      <p:sp>
        <p:nvSpPr>
          <p:cNvPr id="7" name="Rectangle 3"/>
          <p:cNvSpPr txBox="1">
            <a:spLocks noChangeArrowheads="1"/>
          </p:cNvSpPr>
          <p:nvPr/>
        </p:nvSpPr>
        <p:spPr bwMode="auto">
          <a:xfrm>
            <a:off x="609600" y="2057400"/>
            <a:ext cx="7772400" cy="4495800"/>
          </a:xfrm>
          <a:prstGeom prst="rect">
            <a:avLst/>
          </a:prstGeom>
          <a:noFill/>
          <a:ln w="9525">
            <a:noFill/>
            <a:miter lim="800000"/>
            <a:headEnd/>
            <a:tailEnd/>
          </a:ln>
        </p:spPr>
        <p:txBody>
          <a:bodyPr/>
          <a:lstStyle/>
          <a:p>
            <a:pPr marL="347663" indent="-347663" algn="l" eaLnBrk="1" hangingPunct="1">
              <a:spcAft>
                <a:spcPts val="1200"/>
              </a:spcAft>
              <a:buClr>
                <a:srgbClr val="760525"/>
              </a:buClr>
              <a:buFont typeface="Webdings" charset="2"/>
              <a:buChar char=""/>
            </a:pPr>
            <a:r>
              <a:rPr lang="en-US" sz="2500">
                <a:latin typeface="Arial" charset="0"/>
              </a:rPr>
              <a:t>Make sure officers know where to find the Distinguished Club Program and Club Success Plan online at </a:t>
            </a:r>
            <a:r>
              <a:rPr lang="en-US" sz="2500" b="1">
                <a:latin typeface="Arial" charset="0"/>
              </a:rPr>
              <a:t>www.toastmasters.org/1111</a:t>
            </a:r>
            <a:r>
              <a:rPr lang="en-US" sz="2500">
                <a:latin typeface="Arial" charset="0"/>
              </a:rPr>
              <a:t>.</a:t>
            </a:r>
          </a:p>
          <a:p>
            <a:pPr marL="347663" indent="-347663" algn="l" eaLnBrk="1" hangingPunct="1">
              <a:spcAft>
                <a:spcPts val="1200"/>
              </a:spcAft>
              <a:buClr>
                <a:srgbClr val="760525"/>
              </a:buClr>
              <a:buFont typeface="Webdings" charset="2"/>
              <a:buChar char=""/>
            </a:pPr>
            <a:r>
              <a:rPr lang="en-US" sz="2500">
                <a:latin typeface="Arial" charset="0"/>
              </a:rPr>
              <a:t>Advise the club to present </a:t>
            </a:r>
            <a:r>
              <a:rPr lang="en-US" sz="2500" i="1">
                <a:latin typeface="Arial" charset="0"/>
              </a:rPr>
              <a:t>The Successful Club Series </a:t>
            </a:r>
            <a:r>
              <a:rPr lang="en-US" sz="2500">
                <a:latin typeface="Arial" charset="0"/>
              </a:rPr>
              <a:t>module, “How to be a Distinguished Club” </a:t>
            </a:r>
            <a:br>
              <a:rPr lang="en-US" sz="2500">
                <a:latin typeface="Arial" charset="0"/>
              </a:rPr>
            </a:br>
            <a:r>
              <a:rPr lang="en-US" sz="2500">
                <a:latin typeface="Arial" charset="0"/>
              </a:rPr>
              <a:t>at least once every year.</a:t>
            </a:r>
          </a:p>
          <a:p>
            <a:pPr marL="347663" indent="-347663" algn="l" eaLnBrk="1" hangingPunct="1">
              <a:spcAft>
                <a:spcPts val="1200"/>
              </a:spcAft>
              <a:buClr>
                <a:srgbClr val="760525"/>
              </a:buClr>
              <a:buFont typeface="Webdings" charset="2"/>
              <a:buChar char=""/>
            </a:pPr>
            <a:r>
              <a:rPr lang="en-US" sz="2500">
                <a:latin typeface="Arial" charset="0"/>
              </a:rPr>
              <a:t>Recommend the club use and display the Distinguished Club Program Goals Wall Chart.</a:t>
            </a:r>
          </a:p>
          <a:p>
            <a:pPr marL="347663" indent="-347663" algn="l" eaLnBrk="1" hangingPunct="1">
              <a:spcAft>
                <a:spcPts val="1200"/>
              </a:spcAft>
              <a:buClr>
                <a:srgbClr val="760525"/>
              </a:buClr>
              <a:buFont typeface="Webdings" charset="2"/>
              <a:buChar char=""/>
            </a:pPr>
            <a:r>
              <a:rPr lang="en-US" sz="2500">
                <a:latin typeface="Arial" charset="0"/>
              </a:rPr>
              <a:t>Ensure the club knows how to use the Club Success Plan.</a:t>
            </a:r>
          </a:p>
        </p:txBody>
      </p:sp>
      <p:sp>
        <p:nvSpPr>
          <p:cNvPr id="65540" name="Rectangle 14"/>
          <p:cNvSpPr>
            <a:spLocks noChangeArrowheads="1"/>
          </p:cNvSpPr>
          <p:nvPr/>
        </p:nvSpPr>
        <p:spPr bwMode="auto">
          <a:xfrm>
            <a:off x="8229600" y="6400800"/>
            <a:ext cx="4714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24</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1981200" y="2590800"/>
            <a:ext cx="5105400" cy="2413000"/>
          </a:xfrm>
        </p:spPr>
        <p:txBody>
          <a:bodyPr/>
          <a:lstStyle/>
          <a:p>
            <a:pPr marL="0" indent="0" eaLnBrk="1" hangingPunct="1">
              <a:lnSpc>
                <a:spcPct val="120000"/>
              </a:lnSpc>
              <a:spcBef>
                <a:spcPct val="0"/>
              </a:spcBef>
              <a:spcAft>
                <a:spcPts val="1200"/>
              </a:spcAft>
              <a:buFont typeface="Webdings" charset="2"/>
              <a:buNone/>
            </a:pPr>
            <a:r>
              <a:rPr lang="en-US" sz="3200" i="1" smtClean="0">
                <a:latin typeface="Arial" charset="0"/>
              </a:rPr>
              <a:t>“The beginning is the most </a:t>
            </a:r>
            <a:br>
              <a:rPr lang="en-US" sz="3200" i="1" smtClean="0">
                <a:latin typeface="Arial" charset="0"/>
              </a:rPr>
            </a:br>
            <a:r>
              <a:rPr lang="en-US" sz="3200" i="1" smtClean="0">
                <a:latin typeface="Arial" charset="0"/>
              </a:rPr>
              <a:t>important part of the work.”</a:t>
            </a:r>
          </a:p>
          <a:p>
            <a:pPr marL="0" indent="0" algn="r" eaLnBrk="1" hangingPunct="1">
              <a:lnSpc>
                <a:spcPct val="120000"/>
              </a:lnSpc>
              <a:spcBef>
                <a:spcPct val="0"/>
              </a:spcBef>
              <a:spcAft>
                <a:spcPts val="1200"/>
              </a:spcAft>
              <a:buFont typeface="Webdings" charset="2"/>
              <a:buNone/>
            </a:pPr>
            <a:r>
              <a:rPr lang="en-US" sz="2500" b="1" smtClean="0">
                <a:latin typeface="Arial" charset="0"/>
              </a:rPr>
              <a:t>Plato, </a:t>
            </a:r>
            <a:r>
              <a:rPr lang="en-US" sz="2500" b="1" i="1" smtClean="0">
                <a:latin typeface="Arial" charset="0"/>
              </a:rPr>
              <a:t>The Republic</a:t>
            </a:r>
          </a:p>
          <a:p>
            <a:pPr marL="0" indent="0" eaLnBrk="1" hangingPunct="1">
              <a:lnSpc>
                <a:spcPct val="120000"/>
              </a:lnSpc>
              <a:spcBef>
                <a:spcPct val="0"/>
              </a:spcBef>
              <a:spcAft>
                <a:spcPts val="1200"/>
              </a:spcAft>
              <a:buFont typeface="Webdings" charset="2"/>
              <a:buNone/>
            </a:pPr>
            <a:endParaRPr lang="en-US" smtClean="0">
              <a:latin typeface="Arial" charset="0"/>
            </a:endParaRPr>
          </a:p>
        </p:txBody>
      </p:sp>
      <p:sp>
        <p:nvSpPr>
          <p:cNvPr id="6" name="Title 5"/>
          <p:cNvSpPr>
            <a:spLocks noGrp="1"/>
          </p:cNvSpPr>
          <p:nvPr>
            <p:ph type="title"/>
          </p:nvPr>
        </p:nvSpPr>
        <p:spPr>
          <a:xfrm>
            <a:off x="685800" y="838200"/>
            <a:ext cx="7391400" cy="1143000"/>
          </a:xfrm>
        </p:spPr>
        <p:txBody>
          <a:bodyPr/>
          <a:lstStyle/>
          <a:p>
            <a:r>
              <a:rPr lang="en-US" smtClean="0">
                <a:latin typeface="Arial" charset="0"/>
              </a:rPr>
              <a:t>Closing</a:t>
            </a:r>
          </a:p>
        </p:txBody>
      </p:sp>
      <p:sp>
        <p:nvSpPr>
          <p:cNvPr id="67588" name="TextBox 8"/>
          <p:cNvSpPr txBox="1">
            <a:spLocks noChangeArrowheads="1"/>
          </p:cNvSpPr>
          <p:nvPr/>
        </p:nvSpPr>
        <p:spPr bwMode="auto">
          <a:xfrm>
            <a:off x="-584200" y="2006600"/>
            <a:ext cx="184150" cy="523875"/>
          </a:xfrm>
          <a:prstGeom prst="rect">
            <a:avLst/>
          </a:prstGeom>
          <a:noFill/>
          <a:ln w="9525">
            <a:noFill/>
            <a:miter lim="800000"/>
            <a:headEnd/>
            <a:tailEnd/>
          </a:ln>
        </p:spPr>
        <p:txBody>
          <a:bodyPr wrap="none">
            <a:spAutoFit/>
          </a:bodyPr>
          <a:lstStyle/>
          <a:p>
            <a:endParaRPr lang="en-US"/>
          </a:p>
        </p:txBody>
      </p:sp>
      <p:sp>
        <p:nvSpPr>
          <p:cNvPr id="67589" name="TextBox 6"/>
          <p:cNvSpPr txBox="1">
            <a:spLocks noChangeArrowheads="1"/>
          </p:cNvSpPr>
          <p:nvPr/>
        </p:nvSpPr>
        <p:spPr bwMode="auto">
          <a:xfrm>
            <a:off x="-292100" y="4318000"/>
            <a:ext cx="184150" cy="523875"/>
          </a:xfrm>
          <a:prstGeom prst="rect">
            <a:avLst/>
          </a:prstGeom>
          <a:noFill/>
          <a:ln w="9525">
            <a:noFill/>
            <a:miter lim="800000"/>
            <a:headEnd/>
            <a:tailEnd/>
          </a:ln>
        </p:spPr>
        <p:txBody>
          <a:bodyPr wrap="none">
            <a:spAutoFit/>
          </a:bodyPr>
          <a:lstStyle/>
          <a:p>
            <a:endParaRPr lang="en-US"/>
          </a:p>
        </p:txBody>
      </p:sp>
      <p:sp>
        <p:nvSpPr>
          <p:cNvPr id="67590" name="Rectangle 14"/>
          <p:cNvSpPr>
            <a:spLocks noChangeArrowheads="1"/>
          </p:cNvSpPr>
          <p:nvPr/>
        </p:nvSpPr>
        <p:spPr bwMode="auto">
          <a:xfrm>
            <a:off x="8229600" y="6400800"/>
            <a:ext cx="4714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25</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1267">
                                            <p:txEl>
                                              <p:pRg st="0" end="0"/>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1371600" y="2557463"/>
            <a:ext cx="7086600" cy="2209800"/>
          </a:xfrm>
        </p:spPr>
        <p:txBody>
          <a:bodyPr/>
          <a:lstStyle/>
          <a:p>
            <a:pPr marL="457200" indent="-457200" eaLnBrk="1" hangingPunct="1">
              <a:lnSpc>
                <a:spcPct val="105000"/>
              </a:lnSpc>
              <a:spcBef>
                <a:spcPct val="0"/>
              </a:spcBef>
              <a:spcAft>
                <a:spcPts val="1200"/>
              </a:spcAft>
              <a:buFont typeface="Webdings" charset="2"/>
              <a:buChar char=""/>
            </a:pPr>
            <a:r>
              <a:rPr lang="en-US" smtClean="0">
                <a:latin typeface="Arial" charset="0"/>
              </a:rPr>
              <a:t>Plato – mentored by Socrates</a:t>
            </a:r>
          </a:p>
          <a:p>
            <a:pPr marL="457200" indent="-457200" eaLnBrk="1" hangingPunct="1">
              <a:lnSpc>
                <a:spcPct val="105000"/>
              </a:lnSpc>
              <a:spcBef>
                <a:spcPct val="0"/>
              </a:spcBef>
              <a:spcAft>
                <a:spcPts val="1200"/>
              </a:spcAft>
              <a:buFont typeface="Webdings" charset="2"/>
              <a:buChar char=""/>
            </a:pPr>
            <a:r>
              <a:rPr lang="en-US" smtClean="0">
                <a:latin typeface="Arial" charset="0"/>
              </a:rPr>
              <a:t>Alexander the Great – </a:t>
            </a:r>
            <a:br>
              <a:rPr lang="en-US" smtClean="0">
                <a:latin typeface="Arial" charset="0"/>
              </a:rPr>
            </a:br>
            <a:r>
              <a:rPr lang="en-US" smtClean="0">
                <a:latin typeface="Arial" charset="0"/>
              </a:rPr>
              <a:t>mentored by Aristotle</a:t>
            </a:r>
          </a:p>
          <a:p>
            <a:pPr marL="457200" indent="-457200" eaLnBrk="1" hangingPunct="1">
              <a:lnSpc>
                <a:spcPct val="105000"/>
              </a:lnSpc>
              <a:spcBef>
                <a:spcPct val="0"/>
              </a:spcBef>
              <a:spcAft>
                <a:spcPts val="1200"/>
              </a:spcAft>
              <a:buFont typeface="Webdings" charset="2"/>
              <a:buChar char=""/>
            </a:pPr>
            <a:r>
              <a:rPr lang="en-US" smtClean="0">
                <a:latin typeface="Arial" charset="0"/>
              </a:rPr>
              <a:t>Helen Keller – mentored by </a:t>
            </a:r>
            <a:br>
              <a:rPr lang="en-US" smtClean="0">
                <a:latin typeface="Arial" charset="0"/>
              </a:rPr>
            </a:br>
            <a:r>
              <a:rPr lang="en-US" smtClean="0">
                <a:latin typeface="Arial" charset="0"/>
              </a:rPr>
              <a:t>Anne Sullivan</a:t>
            </a:r>
          </a:p>
        </p:txBody>
      </p:sp>
      <p:sp>
        <p:nvSpPr>
          <p:cNvPr id="6" name="Title 5"/>
          <p:cNvSpPr>
            <a:spLocks noGrp="1"/>
          </p:cNvSpPr>
          <p:nvPr>
            <p:ph type="title"/>
          </p:nvPr>
        </p:nvSpPr>
        <p:spPr>
          <a:xfrm>
            <a:off x="685800" y="855663"/>
            <a:ext cx="6553200" cy="1143000"/>
          </a:xfrm>
        </p:spPr>
        <p:txBody>
          <a:bodyPr/>
          <a:lstStyle/>
          <a:p>
            <a:r>
              <a:rPr lang="en-US" smtClean="0">
                <a:latin typeface="Arial" charset="0"/>
              </a:rPr>
              <a:t>Introduction</a:t>
            </a:r>
          </a:p>
        </p:txBody>
      </p:sp>
      <p:sp>
        <p:nvSpPr>
          <p:cNvPr id="20484" name="Rectangle 14"/>
          <p:cNvSpPr>
            <a:spLocks noChangeArrowheads="1"/>
          </p:cNvSpPr>
          <p:nvPr/>
        </p:nvSpPr>
        <p:spPr bwMode="auto">
          <a:xfrm>
            <a:off x="8382000" y="6400800"/>
            <a:ext cx="3190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2</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008063"/>
            <a:ext cx="7162800" cy="914400"/>
          </a:xfrm>
        </p:spPr>
        <p:txBody>
          <a:bodyPr/>
          <a:lstStyle/>
          <a:p>
            <a:r>
              <a:rPr lang="en-US" smtClean="0">
                <a:latin typeface="Arial" charset="0"/>
              </a:rPr>
              <a:t>The Values of Mentoring</a:t>
            </a:r>
          </a:p>
        </p:txBody>
      </p:sp>
      <p:sp>
        <p:nvSpPr>
          <p:cNvPr id="7" name="Rectangle 3"/>
          <p:cNvSpPr txBox="1">
            <a:spLocks noChangeArrowheads="1"/>
          </p:cNvSpPr>
          <p:nvPr/>
        </p:nvSpPr>
        <p:spPr bwMode="auto">
          <a:xfrm>
            <a:off x="609600" y="1905000"/>
            <a:ext cx="8153400" cy="4495800"/>
          </a:xfrm>
          <a:prstGeom prst="rect">
            <a:avLst/>
          </a:prstGeom>
          <a:noFill/>
          <a:ln w="9525">
            <a:noFill/>
            <a:miter lim="800000"/>
            <a:headEnd/>
            <a:tailEnd/>
          </a:ln>
        </p:spPr>
        <p:txBody>
          <a:bodyPr/>
          <a:lstStyle/>
          <a:p>
            <a:pPr marL="347663" indent="-347663" algn="l" eaLnBrk="1" hangingPunct="1">
              <a:spcAft>
                <a:spcPts val="600"/>
              </a:spcAft>
              <a:buClr>
                <a:srgbClr val="760525"/>
              </a:buClr>
              <a:buFont typeface="Webdings" charset="2"/>
              <a:buChar char=""/>
            </a:pPr>
            <a:r>
              <a:rPr lang="en-US" sz="2200">
                <a:latin typeface="Arial" charset="0"/>
              </a:rPr>
              <a:t>Share their expertise.</a:t>
            </a:r>
          </a:p>
          <a:p>
            <a:pPr marL="347663" indent="-347663" algn="l" eaLnBrk="1" hangingPunct="1">
              <a:spcAft>
                <a:spcPts val="600"/>
              </a:spcAft>
              <a:buClr>
                <a:srgbClr val="760525"/>
              </a:buClr>
              <a:buFont typeface="Webdings" charset="2"/>
              <a:buChar char=""/>
            </a:pPr>
            <a:r>
              <a:rPr lang="en-US" sz="2200">
                <a:latin typeface="Arial" charset="0"/>
              </a:rPr>
              <a:t>Develop their capacity to translate values and strategies </a:t>
            </a:r>
            <a:br>
              <a:rPr lang="en-US" sz="2200">
                <a:latin typeface="Arial" charset="0"/>
              </a:rPr>
            </a:br>
            <a:r>
              <a:rPr lang="en-US" sz="2200">
                <a:latin typeface="Arial" charset="0"/>
              </a:rPr>
              <a:t>into productive actions.</a:t>
            </a:r>
          </a:p>
          <a:p>
            <a:pPr marL="347663" indent="-347663" algn="l" eaLnBrk="1" hangingPunct="1">
              <a:spcAft>
                <a:spcPts val="600"/>
              </a:spcAft>
              <a:buClr>
                <a:srgbClr val="760525"/>
              </a:buClr>
              <a:buFont typeface="Webdings" charset="2"/>
              <a:buChar char=""/>
            </a:pPr>
            <a:r>
              <a:rPr lang="en-US" sz="2200">
                <a:latin typeface="Arial" charset="0"/>
              </a:rPr>
              <a:t>Prove themselves as valuable leaders.</a:t>
            </a:r>
          </a:p>
          <a:p>
            <a:pPr marL="347663" indent="-347663" algn="l" eaLnBrk="1" hangingPunct="1">
              <a:spcAft>
                <a:spcPts val="600"/>
              </a:spcAft>
              <a:buClr>
                <a:srgbClr val="760525"/>
              </a:buClr>
              <a:buFont typeface="Webdings" charset="2"/>
              <a:buChar char=""/>
            </a:pPr>
            <a:r>
              <a:rPr lang="en-US" sz="2200">
                <a:latin typeface="Arial" charset="0"/>
              </a:rPr>
              <a:t>Invest in the future of Toastmasters.</a:t>
            </a:r>
          </a:p>
          <a:p>
            <a:pPr marL="347663" indent="-347663" algn="l" eaLnBrk="1" hangingPunct="1">
              <a:spcAft>
                <a:spcPts val="600"/>
              </a:spcAft>
              <a:buClr>
                <a:srgbClr val="760525"/>
              </a:buClr>
              <a:buFont typeface="Webdings" charset="2"/>
              <a:buChar char=""/>
            </a:pPr>
            <a:r>
              <a:rPr lang="en-US" sz="2200">
                <a:latin typeface="Arial" charset="0"/>
              </a:rPr>
              <a:t>Obtain fresh perspectives.</a:t>
            </a:r>
          </a:p>
          <a:p>
            <a:pPr marL="347663" indent="-347663" algn="l" eaLnBrk="1" hangingPunct="1">
              <a:spcAft>
                <a:spcPts val="600"/>
              </a:spcAft>
              <a:buClr>
                <a:srgbClr val="760525"/>
              </a:buClr>
              <a:buFont typeface="Webdings" charset="2"/>
              <a:buChar char=""/>
            </a:pPr>
            <a:r>
              <a:rPr lang="en-US" sz="2200">
                <a:latin typeface="Arial" charset="0"/>
              </a:rPr>
              <a:t>Build teamwork skills.</a:t>
            </a:r>
          </a:p>
          <a:p>
            <a:pPr marL="347663" indent="-347663" algn="l" eaLnBrk="1" hangingPunct="1">
              <a:spcAft>
                <a:spcPts val="600"/>
              </a:spcAft>
              <a:buClr>
                <a:srgbClr val="760525"/>
              </a:buClr>
              <a:buFont typeface="Webdings" charset="2"/>
              <a:buChar char=""/>
            </a:pPr>
            <a:r>
              <a:rPr lang="en-US" sz="2200">
                <a:latin typeface="Arial" charset="0"/>
              </a:rPr>
              <a:t>Expose themselves to new situations in which to apply </a:t>
            </a:r>
            <a:br>
              <a:rPr lang="en-US" sz="2200">
                <a:latin typeface="Arial" charset="0"/>
              </a:rPr>
            </a:br>
            <a:r>
              <a:rPr lang="en-US" sz="2200">
                <a:latin typeface="Arial" charset="0"/>
              </a:rPr>
              <a:t>their skills.</a:t>
            </a:r>
          </a:p>
          <a:p>
            <a:pPr marL="347663" indent="-347663" algn="l" eaLnBrk="1" hangingPunct="1">
              <a:spcAft>
                <a:spcPts val="600"/>
              </a:spcAft>
              <a:buClr>
                <a:srgbClr val="760525"/>
              </a:buClr>
              <a:buFont typeface="Webdings" charset="2"/>
              <a:buChar char=""/>
            </a:pPr>
            <a:r>
              <a:rPr lang="en-US" sz="2200">
                <a:latin typeface="Arial" charset="0"/>
              </a:rPr>
              <a:t>Earn credit toward the Advanced Leader Silver (ALS) award.</a:t>
            </a:r>
          </a:p>
        </p:txBody>
      </p:sp>
      <p:sp>
        <p:nvSpPr>
          <p:cNvPr id="22532" name="Rectangle 14"/>
          <p:cNvSpPr>
            <a:spLocks noChangeArrowheads="1"/>
          </p:cNvSpPr>
          <p:nvPr/>
        </p:nvSpPr>
        <p:spPr bwMode="auto">
          <a:xfrm>
            <a:off x="8382000" y="6400800"/>
            <a:ext cx="3190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3</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008063"/>
            <a:ext cx="7162800" cy="914400"/>
          </a:xfrm>
        </p:spPr>
        <p:txBody>
          <a:bodyPr/>
          <a:lstStyle/>
          <a:p>
            <a:r>
              <a:rPr lang="en-US" smtClean="0">
                <a:latin typeface="Arial" charset="0"/>
              </a:rPr>
              <a:t>Appointing Mentors</a:t>
            </a:r>
          </a:p>
        </p:txBody>
      </p:sp>
      <p:sp>
        <p:nvSpPr>
          <p:cNvPr id="7" name="Rectangle 3"/>
          <p:cNvSpPr txBox="1">
            <a:spLocks noChangeArrowheads="1"/>
          </p:cNvSpPr>
          <p:nvPr/>
        </p:nvSpPr>
        <p:spPr bwMode="auto">
          <a:xfrm>
            <a:off x="609600" y="3352800"/>
            <a:ext cx="7772400" cy="3124200"/>
          </a:xfrm>
          <a:prstGeom prst="rect">
            <a:avLst/>
          </a:prstGeom>
          <a:noFill/>
          <a:ln w="9525">
            <a:noFill/>
            <a:miter lim="800000"/>
            <a:headEnd/>
            <a:tailEnd/>
          </a:ln>
        </p:spPr>
        <p:txBody>
          <a:bodyPr/>
          <a:lstStyle/>
          <a:p>
            <a:pPr marL="347663" indent="-347663" algn="l" eaLnBrk="1" hangingPunct="1">
              <a:lnSpc>
                <a:spcPct val="95000"/>
              </a:lnSpc>
              <a:spcAft>
                <a:spcPts val="600"/>
              </a:spcAft>
              <a:buClr>
                <a:srgbClr val="760525"/>
              </a:buClr>
              <a:buFont typeface="Webdings" charset="2"/>
              <a:buChar char=""/>
            </a:pPr>
            <a:r>
              <a:rPr lang="en-US" sz="2500" dirty="0">
                <a:latin typeface="Arial" charset="0"/>
              </a:rPr>
              <a:t>The district </a:t>
            </a:r>
            <a:r>
              <a:rPr lang="en-US" sz="2500" dirty="0" smtClean="0">
                <a:latin typeface="Arial" charset="0"/>
              </a:rPr>
              <a:t>director </a:t>
            </a:r>
            <a:r>
              <a:rPr lang="en-US" sz="2500" dirty="0">
                <a:latin typeface="Arial" charset="0"/>
              </a:rPr>
              <a:t>is responsible for appointing all mentors for new Toastmasters clubs.</a:t>
            </a:r>
          </a:p>
          <a:p>
            <a:pPr marL="347663" indent="-347663" algn="l" eaLnBrk="1" hangingPunct="1">
              <a:lnSpc>
                <a:spcPct val="95000"/>
              </a:lnSpc>
              <a:spcAft>
                <a:spcPts val="600"/>
              </a:spcAft>
              <a:buClr>
                <a:srgbClr val="760525"/>
              </a:buClr>
              <a:buFont typeface="Webdings" charset="2"/>
              <a:buChar char=""/>
            </a:pPr>
            <a:r>
              <a:rPr lang="en-US" sz="2500" dirty="0">
                <a:latin typeface="Arial" charset="0"/>
              </a:rPr>
              <a:t>The district can also email </a:t>
            </a:r>
            <a:r>
              <a:rPr lang="en-US" sz="2500" b="1" dirty="0" err="1">
                <a:latin typeface="Arial" charset="0"/>
              </a:rPr>
              <a:t>newclubs</a:t>
            </a:r>
            <a:r>
              <a:rPr lang="en-US" sz="2500" b="1" dirty="0">
                <a:latin typeface="Arial" charset="0"/>
              </a:rPr>
              <a:t>@</a:t>
            </a:r>
            <a:r>
              <a:rPr lang="en-US" sz="2500" dirty="0">
                <a:latin typeface="Arial" charset="0"/>
              </a:rPr>
              <a:t/>
            </a:r>
            <a:br>
              <a:rPr lang="en-US" sz="2500" dirty="0">
                <a:latin typeface="Arial" charset="0"/>
              </a:rPr>
            </a:br>
            <a:r>
              <a:rPr lang="en-US" sz="2500" b="1" dirty="0">
                <a:latin typeface="Arial" charset="0"/>
              </a:rPr>
              <a:t>toastmasters.org</a:t>
            </a:r>
            <a:r>
              <a:rPr lang="en-US" sz="2500" dirty="0">
                <a:latin typeface="Arial" charset="0"/>
              </a:rPr>
              <a:t> to appoint sponsors.</a:t>
            </a:r>
          </a:p>
          <a:p>
            <a:pPr marL="347663" indent="-347663" algn="l" eaLnBrk="1" hangingPunct="1">
              <a:lnSpc>
                <a:spcPct val="95000"/>
              </a:lnSpc>
              <a:spcAft>
                <a:spcPts val="600"/>
              </a:spcAft>
              <a:buClr>
                <a:srgbClr val="760525"/>
              </a:buClr>
              <a:buFont typeface="Webdings" charset="2"/>
              <a:buChar char=""/>
            </a:pPr>
            <a:r>
              <a:rPr lang="en-US" sz="2500" dirty="0">
                <a:latin typeface="Arial" charset="0"/>
              </a:rPr>
              <a:t>The names of sponsors and mentors must be assigned and appear on the Application to Organize form that is sent to World Headquarters.</a:t>
            </a:r>
          </a:p>
        </p:txBody>
      </p:sp>
      <p:sp>
        <p:nvSpPr>
          <p:cNvPr id="24580" name="Rectangle 14"/>
          <p:cNvSpPr>
            <a:spLocks noChangeArrowheads="1"/>
          </p:cNvSpPr>
          <p:nvPr/>
        </p:nvSpPr>
        <p:spPr bwMode="auto">
          <a:xfrm>
            <a:off x="8382000" y="6400800"/>
            <a:ext cx="3190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4</a:t>
            </a:r>
          </a:p>
        </p:txBody>
      </p:sp>
      <p:pic>
        <p:nvPicPr>
          <p:cNvPr id="8" name="Picture 7" descr="Mentors chunk.png"/>
          <p:cNvPicPr>
            <a:picLocks noChangeAspect="1"/>
          </p:cNvPicPr>
          <p:nvPr/>
        </p:nvPicPr>
        <p:blipFill>
          <a:blip r:embed="rId3"/>
          <a:srcRect/>
          <a:stretch>
            <a:fillRect/>
          </a:stretch>
        </p:blipFill>
        <p:spPr bwMode="auto">
          <a:xfrm>
            <a:off x="1295400" y="2057400"/>
            <a:ext cx="6324600" cy="1087438"/>
          </a:xfrm>
          <a:prstGeom prst="rect">
            <a:avLst/>
          </a:prstGeom>
          <a:noFill/>
          <a:ln w="6350">
            <a:solidFill>
              <a:schemeClr val="tx1"/>
            </a:solid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889000"/>
            <a:ext cx="7772400" cy="1143000"/>
          </a:xfrm>
        </p:spPr>
        <p:txBody>
          <a:bodyPr/>
          <a:lstStyle/>
          <a:p>
            <a:r>
              <a:rPr lang="en-US" smtClean="0">
                <a:latin typeface="Arial" charset="0"/>
              </a:rPr>
              <a:t>The Team Approach</a:t>
            </a:r>
          </a:p>
        </p:txBody>
      </p:sp>
      <p:sp>
        <p:nvSpPr>
          <p:cNvPr id="8" name="TextBox 7"/>
          <p:cNvSpPr txBox="1">
            <a:spLocks noChangeArrowheads="1"/>
          </p:cNvSpPr>
          <p:nvPr/>
        </p:nvSpPr>
        <p:spPr bwMode="auto">
          <a:xfrm>
            <a:off x="685800" y="1981200"/>
            <a:ext cx="5791200" cy="554038"/>
          </a:xfrm>
          <a:prstGeom prst="rect">
            <a:avLst/>
          </a:prstGeom>
          <a:noFill/>
          <a:ln w="9525">
            <a:noFill/>
            <a:miter lim="800000"/>
            <a:headEnd/>
            <a:tailEnd/>
          </a:ln>
        </p:spPr>
        <p:txBody>
          <a:bodyPr>
            <a:spAutoFit/>
          </a:bodyPr>
          <a:lstStyle/>
          <a:p>
            <a:pPr algn="l"/>
            <a:r>
              <a:rPr lang="en-US" sz="3000" b="1">
                <a:latin typeface="Arial" charset="0"/>
                <a:cs typeface="Arial" charset="0"/>
              </a:rPr>
              <a:t>A sponsor is a member who:</a:t>
            </a:r>
            <a:endParaRPr lang="en-US" sz="3000">
              <a:latin typeface="Arial" charset="0"/>
              <a:cs typeface="Arial" charset="0"/>
            </a:endParaRPr>
          </a:p>
        </p:txBody>
      </p:sp>
      <p:sp>
        <p:nvSpPr>
          <p:cNvPr id="9" name="TextBox 8"/>
          <p:cNvSpPr txBox="1">
            <a:spLocks noChangeArrowheads="1"/>
          </p:cNvSpPr>
          <p:nvPr/>
        </p:nvSpPr>
        <p:spPr bwMode="auto">
          <a:xfrm>
            <a:off x="1066800" y="2628900"/>
            <a:ext cx="7543800" cy="2871788"/>
          </a:xfrm>
          <a:prstGeom prst="rect">
            <a:avLst/>
          </a:prstGeom>
          <a:noFill/>
          <a:ln w="9525">
            <a:noFill/>
            <a:miter lim="800000"/>
            <a:headEnd/>
            <a:tailEnd/>
          </a:ln>
        </p:spPr>
        <p:txBody>
          <a:bodyPr>
            <a:spAutoFit/>
          </a:bodyPr>
          <a:lstStyle/>
          <a:p>
            <a:pPr marL="287338" indent="-287338" algn="l">
              <a:spcAft>
                <a:spcPts val="900"/>
              </a:spcAft>
              <a:buClr>
                <a:schemeClr val="accent1"/>
              </a:buClr>
              <a:buFont typeface="Wingdings" charset="2"/>
              <a:buChar char="§"/>
            </a:pPr>
            <a:r>
              <a:rPr lang="en-US" sz="2400">
                <a:latin typeface="Arial" charset="0"/>
                <a:cs typeface="Arial" charset="0"/>
              </a:rPr>
              <a:t>Helps charter a new club.</a:t>
            </a:r>
          </a:p>
          <a:p>
            <a:pPr marL="287338" indent="-287338" algn="l">
              <a:spcAft>
                <a:spcPts val="900"/>
              </a:spcAft>
              <a:buClr>
                <a:schemeClr val="accent1"/>
              </a:buClr>
              <a:buFont typeface="Wingdings" charset="2"/>
              <a:buChar char="§"/>
            </a:pPr>
            <a:r>
              <a:rPr lang="en-US" sz="2400">
                <a:latin typeface="Arial" charset="0"/>
                <a:cs typeface="Arial" charset="0"/>
              </a:rPr>
              <a:t>Follows leads.</a:t>
            </a:r>
          </a:p>
          <a:p>
            <a:pPr marL="287338" indent="-287338" algn="l">
              <a:spcAft>
                <a:spcPts val="900"/>
              </a:spcAft>
              <a:buClr>
                <a:schemeClr val="accent1"/>
              </a:buClr>
              <a:buFont typeface="Wingdings" charset="2"/>
              <a:buChar char="§"/>
            </a:pPr>
            <a:r>
              <a:rPr lang="en-US" sz="2400">
                <a:latin typeface="Arial" charset="0"/>
                <a:cs typeface="Arial" charset="0"/>
              </a:rPr>
              <a:t>Generates interest and enthusiasm for the new club.</a:t>
            </a:r>
          </a:p>
          <a:p>
            <a:pPr marL="287338" indent="-287338" algn="l">
              <a:spcAft>
                <a:spcPts val="900"/>
              </a:spcAft>
              <a:buClr>
                <a:schemeClr val="accent1"/>
              </a:buClr>
              <a:buFont typeface="Wingdings" charset="2"/>
              <a:buChar char="§"/>
            </a:pPr>
            <a:r>
              <a:rPr lang="en-US" sz="2400">
                <a:latin typeface="Arial" charset="0"/>
                <a:cs typeface="Arial" charset="0"/>
              </a:rPr>
              <a:t>Recruits members.</a:t>
            </a:r>
          </a:p>
          <a:p>
            <a:pPr marL="287338" indent="-287338" algn="l">
              <a:spcAft>
                <a:spcPts val="900"/>
              </a:spcAft>
              <a:buClr>
                <a:schemeClr val="accent1"/>
              </a:buClr>
              <a:buFont typeface="Wingdings" charset="2"/>
              <a:buChar char="§"/>
            </a:pPr>
            <a:r>
              <a:rPr lang="en-US" sz="2400">
                <a:latin typeface="Arial" charset="0"/>
                <a:cs typeface="Arial" charset="0"/>
              </a:rPr>
              <a:t>Gets all of the appropriate paperwork submitted to World Headquarters.</a:t>
            </a:r>
          </a:p>
        </p:txBody>
      </p:sp>
      <p:sp>
        <p:nvSpPr>
          <p:cNvPr id="26629" name="Rectangle 14"/>
          <p:cNvSpPr>
            <a:spLocks noChangeArrowheads="1"/>
          </p:cNvSpPr>
          <p:nvPr/>
        </p:nvSpPr>
        <p:spPr bwMode="auto">
          <a:xfrm>
            <a:off x="8382000" y="6400800"/>
            <a:ext cx="3190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5</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1447800" y="2667000"/>
            <a:ext cx="6553200" cy="2209800"/>
          </a:xfrm>
        </p:spPr>
        <p:txBody>
          <a:bodyPr/>
          <a:lstStyle/>
          <a:p>
            <a:pPr marL="0" indent="0" eaLnBrk="1" hangingPunct="1">
              <a:lnSpc>
                <a:spcPct val="120000"/>
              </a:lnSpc>
              <a:spcBef>
                <a:spcPct val="0"/>
              </a:spcBef>
              <a:spcAft>
                <a:spcPts val="1200"/>
              </a:spcAft>
              <a:buFont typeface="Webdings" charset="2"/>
              <a:buNone/>
            </a:pPr>
            <a:r>
              <a:rPr lang="en-US" i="1" smtClean="0">
                <a:latin typeface="Arial" charset="0"/>
              </a:rPr>
              <a:t>Give a man a fish and you feed him for a day. Teach a man to fish and you feed him for a lifetime.</a:t>
            </a:r>
          </a:p>
        </p:txBody>
      </p:sp>
      <p:sp>
        <p:nvSpPr>
          <p:cNvPr id="6" name="Title 5"/>
          <p:cNvSpPr>
            <a:spLocks noGrp="1"/>
          </p:cNvSpPr>
          <p:nvPr>
            <p:ph type="title"/>
          </p:nvPr>
        </p:nvSpPr>
        <p:spPr>
          <a:xfrm>
            <a:off x="609600" y="887413"/>
            <a:ext cx="7391400" cy="1143000"/>
          </a:xfrm>
        </p:spPr>
        <p:txBody>
          <a:bodyPr/>
          <a:lstStyle/>
          <a:p>
            <a:r>
              <a:rPr lang="en-US" smtClean="0">
                <a:latin typeface="Arial" charset="0"/>
              </a:rPr>
              <a:t>Teaching Toastmasters to Fish</a:t>
            </a:r>
          </a:p>
        </p:txBody>
      </p:sp>
      <p:sp>
        <p:nvSpPr>
          <p:cNvPr id="5" name="TextBox 4"/>
          <p:cNvSpPr txBox="1">
            <a:spLocks noChangeArrowheads="1"/>
          </p:cNvSpPr>
          <p:nvPr/>
        </p:nvSpPr>
        <p:spPr bwMode="auto">
          <a:xfrm>
            <a:off x="690563" y="1981200"/>
            <a:ext cx="4648200" cy="554038"/>
          </a:xfrm>
          <a:prstGeom prst="rect">
            <a:avLst/>
          </a:prstGeom>
          <a:noFill/>
          <a:ln w="9525">
            <a:noFill/>
            <a:miter lim="800000"/>
            <a:headEnd/>
            <a:tailEnd/>
          </a:ln>
        </p:spPr>
        <p:txBody>
          <a:bodyPr wrap="none">
            <a:spAutoFit/>
          </a:bodyPr>
          <a:lstStyle/>
          <a:p>
            <a:pPr algn="l"/>
            <a:r>
              <a:rPr lang="en-US" sz="3000" b="1">
                <a:latin typeface="Arial" charset="0"/>
                <a:cs typeface="Arial" charset="0"/>
              </a:rPr>
              <a:t>Toastmasters Teamwork</a:t>
            </a:r>
          </a:p>
        </p:txBody>
      </p:sp>
      <p:sp>
        <p:nvSpPr>
          <p:cNvPr id="28677" name="Rectangle 14"/>
          <p:cNvSpPr>
            <a:spLocks noChangeArrowheads="1"/>
          </p:cNvSpPr>
          <p:nvPr/>
        </p:nvSpPr>
        <p:spPr bwMode="auto">
          <a:xfrm>
            <a:off x="8382000" y="6400800"/>
            <a:ext cx="3190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6</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762000" y="2133600"/>
            <a:ext cx="7924800" cy="4419600"/>
          </a:xfrm>
        </p:spPr>
        <p:txBody>
          <a:bodyPr/>
          <a:lstStyle/>
          <a:p>
            <a:pPr marL="457200" indent="-457200" eaLnBrk="1" hangingPunct="1">
              <a:spcBef>
                <a:spcPct val="0"/>
              </a:spcBef>
              <a:spcAft>
                <a:spcPts val="300"/>
              </a:spcAft>
              <a:buClr>
                <a:schemeClr val="tx1"/>
              </a:buClr>
              <a:buFont typeface="Webdings" charset="2"/>
              <a:buNone/>
            </a:pPr>
            <a:r>
              <a:rPr lang="en-US" sz="2000" smtClean="0">
                <a:latin typeface="Arial" charset="0"/>
              </a:rPr>
              <a:t>1)   No. Evaluators are simply individuals offering their opinions and perceptions of a speech or performance. If a speech does not meet project objectives, an evaluator should point out what the speaker did well and also point out the areas where the speaker could improve, as in a normal evaluation. The evaluator could then suggest, in private, that the speaker repeat the project. </a:t>
            </a:r>
            <a:br>
              <a:rPr lang="en-US" sz="2000" smtClean="0">
                <a:latin typeface="Arial" charset="0"/>
              </a:rPr>
            </a:br>
            <a:r>
              <a:rPr lang="en-US" sz="2000" smtClean="0">
                <a:latin typeface="Arial" charset="0"/>
              </a:rPr>
              <a:t>Ultimately, the member must decide if the evaluator’s opinion is valid and if a speech project should be repeated.</a:t>
            </a:r>
          </a:p>
        </p:txBody>
      </p:sp>
      <p:sp>
        <p:nvSpPr>
          <p:cNvPr id="6" name="Title 5"/>
          <p:cNvSpPr>
            <a:spLocks noGrp="1"/>
          </p:cNvSpPr>
          <p:nvPr>
            <p:ph type="title"/>
          </p:nvPr>
        </p:nvSpPr>
        <p:spPr>
          <a:xfrm>
            <a:off x="685800" y="990600"/>
            <a:ext cx="8001000" cy="990600"/>
          </a:xfrm>
        </p:spPr>
        <p:txBody>
          <a:bodyPr/>
          <a:lstStyle/>
          <a:p>
            <a:r>
              <a:rPr lang="en-US" smtClean="0">
                <a:latin typeface="Arial" charset="0"/>
              </a:rPr>
              <a:t>Answering Questions</a:t>
            </a:r>
          </a:p>
        </p:txBody>
      </p:sp>
      <p:sp>
        <p:nvSpPr>
          <p:cNvPr id="30724" name="Rectangle 14"/>
          <p:cNvSpPr>
            <a:spLocks noChangeArrowheads="1"/>
          </p:cNvSpPr>
          <p:nvPr/>
        </p:nvSpPr>
        <p:spPr bwMode="auto">
          <a:xfrm>
            <a:off x="8382000" y="6400800"/>
            <a:ext cx="3190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7</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762000" y="2133600"/>
            <a:ext cx="7924800" cy="4419600"/>
          </a:xfrm>
        </p:spPr>
        <p:txBody>
          <a:bodyPr/>
          <a:lstStyle/>
          <a:p>
            <a:pPr marL="457200" indent="-457200" eaLnBrk="1" hangingPunct="1">
              <a:spcBef>
                <a:spcPct val="0"/>
              </a:spcBef>
              <a:spcAft>
                <a:spcPts val="300"/>
              </a:spcAft>
              <a:buClr>
                <a:schemeClr val="tx1"/>
              </a:buClr>
              <a:buFont typeface="Webdings" charset="2"/>
              <a:buNone/>
            </a:pPr>
            <a:r>
              <a:rPr lang="en-US" sz="2000" smtClean="0">
                <a:latin typeface="Arial" charset="0"/>
              </a:rPr>
              <a:t>2)   No. One of the lessons to be practiced in speech training is that of expressing a thought within a specific time. Timing is treated the same as any other manual project objective. For example, if one of the objectives of a project speech is to use gestures effectively and the member focuses instead on vocal variety, the member has not met the project objective and the evaluator should point this out. The same is true if the time for a speech is five to seven minutes and the member speaks for eight minutes. The evaluator should point out that the timing objective for the speech was not met.</a:t>
            </a:r>
          </a:p>
        </p:txBody>
      </p:sp>
      <p:sp>
        <p:nvSpPr>
          <p:cNvPr id="6" name="Title 5"/>
          <p:cNvSpPr>
            <a:spLocks noGrp="1"/>
          </p:cNvSpPr>
          <p:nvPr>
            <p:ph type="title"/>
          </p:nvPr>
        </p:nvSpPr>
        <p:spPr>
          <a:xfrm>
            <a:off x="685800" y="990600"/>
            <a:ext cx="8001000" cy="990600"/>
          </a:xfrm>
        </p:spPr>
        <p:txBody>
          <a:bodyPr/>
          <a:lstStyle/>
          <a:p>
            <a:r>
              <a:rPr lang="en-US" smtClean="0">
                <a:latin typeface="Arial" charset="0"/>
              </a:rPr>
              <a:t>Answering Questions</a:t>
            </a:r>
          </a:p>
        </p:txBody>
      </p:sp>
      <p:sp>
        <p:nvSpPr>
          <p:cNvPr id="32772" name="Rectangle 14"/>
          <p:cNvSpPr>
            <a:spLocks noChangeArrowheads="1"/>
          </p:cNvSpPr>
          <p:nvPr/>
        </p:nvSpPr>
        <p:spPr bwMode="auto">
          <a:xfrm>
            <a:off x="8382000" y="6400800"/>
            <a:ext cx="319088" cy="246063"/>
          </a:xfrm>
          <a:prstGeom prst="rect">
            <a:avLst/>
          </a:prstGeom>
          <a:noFill/>
          <a:ln w="9525">
            <a:noFill/>
            <a:miter lim="800000"/>
            <a:headEnd/>
            <a:tailEnd/>
          </a:ln>
        </p:spPr>
        <p:txBody>
          <a:bodyPr>
            <a:spAutoFit/>
          </a:bodyPr>
          <a:lstStyle/>
          <a:p>
            <a:pPr algn="r"/>
            <a:r>
              <a:rPr lang="en-US" sz="1000">
                <a:latin typeface="Arial" charset="0"/>
                <a:ea typeface="ＭＳ Ｐゴシック" pitchFamily="-32" charset="-128"/>
              </a:rPr>
              <a:t>8</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p:bldLst>
  </p:timing>
</p:sld>
</file>

<file path=ppt/theme/theme1.xml><?xml version="1.0" encoding="utf-8"?>
<a:theme xmlns:a="http://schemas.openxmlformats.org/drawingml/2006/main" name="Blank">
  <a:themeElements>
    <a:clrScheme name="Custom 9">
      <a:dk1>
        <a:srgbClr val="000000"/>
      </a:dk1>
      <a:lt1>
        <a:srgbClr val="FFFFFF"/>
      </a:lt1>
      <a:dk2>
        <a:srgbClr val="000000"/>
      </a:dk2>
      <a:lt2>
        <a:srgbClr val="808080"/>
      </a:lt2>
      <a:accent1>
        <a:srgbClr val="92A4A0"/>
      </a:accent1>
      <a:accent2>
        <a:srgbClr val="00293F"/>
      </a:accent2>
      <a:accent3>
        <a:srgbClr val="FFE775"/>
      </a:accent3>
      <a:accent4>
        <a:srgbClr val="B91428"/>
      </a:accent4>
      <a:accent5>
        <a:srgbClr val="DAEDEF"/>
      </a:accent5>
      <a:accent6>
        <a:srgbClr val="760525"/>
      </a:accent6>
      <a:hlink>
        <a:srgbClr val="009999"/>
      </a:hlink>
      <a:folHlink>
        <a:srgbClr val="99CC00"/>
      </a:folHlink>
    </a:clrScheme>
    <a:fontScheme name="Blank">
      <a:majorFont>
        <a:latin typeface="Verdan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2401</TotalTime>
  <Words>865</Words>
  <Application>Microsoft Office PowerPoint</Application>
  <PresentationFormat>On-screen Show (4:3)</PresentationFormat>
  <Paragraphs>152</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ヒラギノ角ゴ Pro W3</vt:lpstr>
      <vt:lpstr>Arial</vt:lpstr>
      <vt:lpstr>Times</vt:lpstr>
      <vt:lpstr>Verdana</vt:lpstr>
      <vt:lpstr>Webdings</vt:lpstr>
      <vt:lpstr>Wingdings</vt:lpstr>
      <vt:lpstr>Blank</vt:lpstr>
      <vt:lpstr>PowerPoint Presentation</vt:lpstr>
      <vt:lpstr>Session Objectives</vt:lpstr>
      <vt:lpstr>Introduction</vt:lpstr>
      <vt:lpstr>The Values of Mentoring</vt:lpstr>
      <vt:lpstr>Appointing Mentors</vt:lpstr>
      <vt:lpstr>The Team Approach</vt:lpstr>
      <vt:lpstr>Teaching Toastmasters to Fish</vt:lpstr>
      <vt:lpstr>Answering Questions</vt:lpstr>
      <vt:lpstr>Answering Questions</vt:lpstr>
      <vt:lpstr>Answering Questions</vt:lpstr>
      <vt:lpstr>Answering Questions</vt:lpstr>
      <vt:lpstr>Answering Questions</vt:lpstr>
      <vt:lpstr>Using the Resources</vt:lpstr>
      <vt:lpstr>Official Duties</vt:lpstr>
      <vt:lpstr>What? How? Why?</vt:lpstr>
      <vt:lpstr>Optional</vt:lpstr>
      <vt:lpstr>Quality Club Meetings</vt:lpstr>
      <vt:lpstr>Membership Muscle</vt:lpstr>
      <vt:lpstr>Membership Muscle</vt:lpstr>
      <vt:lpstr>Membership Muscle</vt:lpstr>
      <vt:lpstr>Membership Muscle</vt:lpstr>
      <vt:lpstr>Membership Muscle</vt:lpstr>
      <vt:lpstr>Keep Them Coming Back</vt:lpstr>
      <vt:lpstr>The Educational Program</vt:lpstr>
      <vt:lpstr>The DCP Can Help</vt:lpstr>
      <vt:lpstr>Closing</vt:lpstr>
    </vt:vector>
  </TitlesOfParts>
  <Company>Dynamic Graphics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Smith</dc:creator>
  <cp:lastModifiedBy>Tiam Teang Tay</cp:lastModifiedBy>
  <cp:revision>93</cp:revision>
  <cp:lastPrinted>2011-09-08T21:25:55Z</cp:lastPrinted>
  <dcterms:created xsi:type="dcterms:W3CDTF">2011-09-08T21:22:03Z</dcterms:created>
  <dcterms:modified xsi:type="dcterms:W3CDTF">2015-05-31T05:20:32Z</dcterms:modified>
</cp:coreProperties>
</file>