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49"/>
    <a:srgbClr val="AF0029"/>
    <a:srgbClr val="993366"/>
    <a:srgbClr val="DDDDDD"/>
    <a:srgbClr val="66CCFF"/>
    <a:srgbClr val="008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4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EAFB53-D188-4216-A777-A27A7FD6A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EB40A-E3EA-4607-8402-3E1D6536E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2B9D3-148A-4518-A3CF-9926E1DCD1B5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84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E5C83-A9BE-4C30-BEBA-095D4A14BB39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0273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948E3-5493-4D95-BF0B-3DB97AB62589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163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45E06-A49C-4386-B39C-89137E2822B9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72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FFEC1-BF47-4851-883E-0E3935054D5B}" type="slidenum">
              <a:rPr lang="en-US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135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C775-51EF-4F7D-BF90-8F64F50974E0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130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FEC592-930E-4E43-942D-07FB68BCADAA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608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2EE8D-5C15-47EA-BBF4-F00A967F764D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5217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BF58B-917E-4D91-9968-11B676B8E8AD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873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F9D0B-2B74-431C-A1D3-78A3596252FC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301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6F82C-AE69-4672-A8F0-50F912B9B687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499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94C77-2846-407C-88EF-077A2082A93B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38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63C8D-DA95-4A99-8B77-81F1942B957E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849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BB512-383B-44B2-86A8-35158524AB1F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4068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99FF1-14A9-4B32-BA51-FF1C608B6428}" type="slidenum">
              <a:rPr lang="en-US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17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8E877-95E6-4C99-B99C-F2B565004417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420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66FB1-E46F-40B4-B2C6-E60D8B4533E7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48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A20FB-113C-4454-BC91-A229525BB130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875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C691A-C6ED-459F-B012-7D876DEFF57C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715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F2154-3E9E-4F2D-8BFD-A2EFCAC5063C}" type="slidenum">
              <a:rPr lang="en-US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968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D02D-1D35-4FE2-8D8A-540A5030F8DC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67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88587-1AA5-47EB-BFD4-34F8DFC79BAD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21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60525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0525"/>
        </a:buClr>
        <a:buFont typeface="Webdings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pt title pg bkgd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33"/>
          <p:cNvSpPr txBox="1">
            <a:spLocks noChangeArrowheads="1"/>
          </p:cNvSpPr>
          <p:nvPr/>
        </p:nvSpPr>
        <p:spPr bwMode="auto">
          <a:xfrm>
            <a:off x="8382000" y="6248400"/>
            <a:ext cx="5095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900">
                <a:latin typeface="Arial" charset="0"/>
                <a:cs typeface="Arial" charset="0"/>
              </a:rPr>
              <a:t>218H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03649" y="3055938"/>
            <a:ext cx="4946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Area and Division </a:t>
            </a:r>
            <a:r>
              <a:rPr lang="en-US" sz="2400" dirty="0" smtClean="0">
                <a:latin typeface="Arial" charset="0"/>
                <a:cs typeface="Arial" charset="0"/>
              </a:rPr>
              <a:t>Director </a:t>
            </a:r>
            <a:r>
              <a:rPr lang="en-US" sz="2400" dirty="0">
                <a:latin typeface="Arial" charset="0"/>
                <a:cs typeface="Arial" charset="0"/>
              </a:rPr>
              <a:t>Training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00263" y="3665538"/>
            <a:ext cx="49291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00">
                <a:solidFill>
                  <a:srgbClr val="760525"/>
                </a:solidFill>
                <a:latin typeface="Arial" charset="0"/>
                <a:cs typeface="Arial" charset="0"/>
              </a:rPr>
              <a:t>Starting From Scratch</a:t>
            </a:r>
          </a:p>
          <a:p>
            <a:r>
              <a:rPr lang="en-US" sz="4800" b="1">
                <a:solidFill>
                  <a:srgbClr val="760525"/>
                </a:solidFill>
                <a:latin typeface="Arial" charset="0"/>
                <a:cs typeface="Arial" charset="0"/>
              </a:rPr>
              <a:t>How to Sponsor </a:t>
            </a:r>
            <a:br>
              <a:rPr lang="en-US" sz="4800" b="1">
                <a:solidFill>
                  <a:srgbClr val="760525"/>
                </a:solidFill>
                <a:latin typeface="Arial" charset="0"/>
                <a:cs typeface="Arial" charset="0"/>
              </a:rPr>
            </a:br>
            <a:r>
              <a:rPr lang="en-US" sz="4800" b="1">
                <a:solidFill>
                  <a:srgbClr val="760525"/>
                </a:solidFill>
                <a:latin typeface="Arial" charset="0"/>
                <a:cs typeface="Arial" charset="0"/>
              </a:rPr>
              <a:t>New Clubs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60638"/>
            <a:ext cx="7772400" cy="3505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Webdings" charset="2"/>
              <a:buNone/>
            </a:pPr>
            <a:r>
              <a:rPr lang="en-US" smtClean="0">
                <a:latin typeface="Arial" charset="0"/>
              </a:rPr>
              <a:t>  1. Set an appointment.</a:t>
            </a:r>
          </a:p>
          <a:p>
            <a:pPr marL="0" indent="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Webdings" charset="2"/>
              <a:buNone/>
            </a:pPr>
            <a:r>
              <a:rPr lang="en-US" smtClean="0">
                <a:latin typeface="Arial" charset="0"/>
              </a:rPr>
              <a:t>  2. Prepare for the meeting.</a:t>
            </a:r>
          </a:p>
          <a:p>
            <a:pPr marL="0" indent="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Webdings" charset="2"/>
              <a:buNone/>
            </a:pPr>
            <a:r>
              <a:rPr lang="en-US" smtClean="0">
                <a:latin typeface="Arial" charset="0"/>
              </a:rPr>
              <a:t>  3. Share about other corporations.</a:t>
            </a:r>
          </a:p>
          <a:p>
            <a:pPr marL="0" indent="0" eaLnBrk="1" hangingPunct="1">
              <a:spcBef>
                <a:spcPct val="0"/>
              </a:spcBef>
              <a:spcAft>
                <a:spcPts val="900"/>
              </a:spcAft>
              <a:buClr>
                <a:schemeClr val="tx1"/>
              </a:buClr>
              <a:buFont typeface="Webdings" charset="2"/>
              <a:buNone/>
            </a:pPr>
            <a:r>
              <a:rPr lang="en-US" smtClean="0">
                <a:latin typeface="Arial" charset="0"/>
              </a:rPr>
              <a:t>  4. Wrap it up.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6375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1375" y="1984375"/>
            <a:ext cx="385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  <a:cs typeface="Arial" charset="0"/>
              </a:rPr>
              <a:t>After the Introduction</a:t>
            </a:r>
          </a:p>
        </p:txBody>
      </p:sp>
      <p:sp>
        <p:nvSpPr>
          <p:cNvPr id="34821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9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39195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Finalize its financial commitment.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Determine what portion of the club costs the company will pay.</a:t>
            </a:r>
          </a:p>
        </p:txBody>
      </p:sp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8153400" y="6400800"/>
            <a:ext cx="547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Discussing the Finances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39195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Designate a club officer to hold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the payments.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Hold the payments until they are sent to Toastmasters International.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Deposit the payment into another club’s account.</a:t>
            </a:r>
          </a:p>
        </p:txBody>
      </p:sp>
      <p:sp>
        <p:nvSpPr>
          <p:cNvPr id="38915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Money Matters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560320"/>
            <a:ext cx="7620000" cy="2164080"/>
          </a:xfrm>
        </p:spPr>
        <p:txBody>
          <a:bodyPr numCol="2"/>
          <a:lstStyle/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Toastmaster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Timer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Ah-Counter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Grammarian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General Evaluator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Speaker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smtClean="0">
                <a:latin typeface="Arial" pitchFamily="-105" charset="0"/>
                <a:ea typeface="ヒラギノ角ゴ Pro W3" pitchFamily="-105" charset="-128"/>
              </a:rPr>
              <a:t>Evaluator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AutoNum type="arabicPeriod"/>
              <a:defRPr/>
            </a:pPr>
            <a:r>
              <a:rPr lang="en-US" sz="2800" dirty="0" err="1" smtClean="0">
                <a:latin typeface="Arial" pitchFamily="-105" charset="0"/>
                <a:ea typeface="ヒラギノ角ゴ Pro W3" pitchFamily="-105" charset="-128"/>
              </a:rPr>
              <a:t>Topicsmaster</a:t>
            </a:r>
            <a:endParaRPr lang="en-US" sz="2800" dirty="0" smtClean="0">
              <a:latin typeface="Arial" pitchFamily="-105" charset="0"/>
              <a:ea typeface="ヒラギノ角ゴ Pro W3" pitchFamily="-105" charset="-128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Webdings" pitchFamily="-105" charset="2"/>
              <a:buNone/>
              <a:defRPr/>
            </a:pPr>
            <a:endParaRPr lang="en-US" sz="2800" dirty="0" smtClean="0">
              <a:latin typeface="Arial" pitchFamily="-105" charset="0"/>
              <a:ea typeface="ヒラギノ角ゴ Pro W3" pitchFamily="-105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6375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1375" y="1984375"/>
            <a:ext cx="491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  <a:cs typeface="Arial" charset="0"/>
              </a:rPr>
              <a:t>The Demonstration Meeting</a:t>
            </a:r>
          </a:p>
        </p:txBody>
      </p:sp>
      <p:sp>
        <p:nvSpPr>
          <p:cNvPr id="40965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57463"/>
            <a:ext cx="7543800" cy="3767137"/>
          </a:xfrm>
        </p:spPr>
        <p:txBody>
          <a:bodyPr/>
          <a:lstStyle/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Keep the meeting short and within time limits.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Include 3 aspects, if time is limited.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Select a demonstration meeting team.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Select Toastmasters to assume various roles.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Invite high-level representatives.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Have each guest sign a guest book.</a:t>
            </a:r>
          </a:p>
        </p:txBody>
      </p:sp>
      <p:sp>
        <p:nvSpPr>
          <p:cNvPr id="43011" name="Rectangle 12"/>
          <p:cNvSpPr>
            <a:spLocks noChangeArrowheads="1"/>
          </p:cNvSpPr>
          <p:nvPr/>
        </p:nvSpPr>
        <p:spPr bwMode="auto">
          <a:xfrm>
            <a:off x="8153400" y="6400800"/>
            <a:ext cx="5476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The Demonstration Meeting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30813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Before the demonstration…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During the demonstration…</a:t>
            </a:r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The Demonstration Meeting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57463"/>
            <a:ext cx="7543800" cy="3767137"/>
          </a:xfrm>
        </p:spPr>
        <p:txBody>
          <a:bodyPr/>
          <a:lstStyle/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Introduce the sponsors and mentors.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Conduct a brief question-and-answer session.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Ask Toastmasters members to share </a:t>
            </a:r>
            <a:br>
              <a:rPr lang="en-US" sz="2500" smtClean="0">
                <a:latin typeface="Arial" charset="0"/>
              </a:rPr>
            </a:br>
            <a:r>
              <a:rPr lang="en-US" sz="2500" smtClean="0">
                <a:latin typeface="Arial" charset="0"/>
              </a:rPr>
              <a:t>success stories.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Complete the Application to Organize form.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z="2500" smtClean="0">
                <a:latin typeface="Arial" charset="0"/>
              </a:rPr>
              <a:t>Submit the Application to Organize to World Headquarters with the charter fee.</a:t>
            </a:r>
          </a:p>
        </p:txBody>
      </p:sp>
      <p:sp>
        <p:nvSpPr>
          <p:cNvPr id="47107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05000"/>
            <a:ext cx="8153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After the Demonstration Meeting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39195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Two sponsors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Two mentors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District Director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Club Growth Director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Other Toastmasters and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district leaders</a:t>
            </a:r>
          </a:p>
        </p:txBody>
      </p:sp>
      <p:sp>
        <p:nvSpPr>
          <p:cNvPr id="49155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Launch a Community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050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Toastmasters Teamwork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39195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mtClean="0">
                <a:latin typeface="Arial" charset="0"/>
              </a:rPr>
              <a:t>Plan a demonstration meeting.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mtClean="0">
                <a:latin typeface="Arial" charset="0"/>
              </a:rPr>
              <a:t>Publicize the meeting.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mtClean="0">
                <a:latin typeface="Arial" charset="0"/>
              </a:rPr>
              <a:t>Contact the local chamber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of commerce.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mtClean="0">
                <a:latin typeface="Arial" charset="0"/>
              </a:rPr>
              <a:t>Display posters and announcements.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mtClean="0">
                <a:latin typeface="Arial" charset="0"/>
              </a:rPr>
              <a:t>Target specialized groups.</a:t>
            </a:r>
          </a:p>
        </p:txBody>
      </p:sp>
      <p:sp>
        <p:nvSpPr>
          <p:cNvPr id="51203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Launch a Community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050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Steps to Chartering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405063"/>
            <a:ext cx="7086600" cy="3919537"/>
          </a:xfrm>
        </p:spPr>
        <p:txBody>
          <a:bodyPr/>
          <a:lstStyle/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z="2500" smtClean="0">
                <a:latin typeface="Arial" charset="0"/>
              </a:rPr>
              <a:t>Announce the next meeting.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z="2500" smtClean="0">
                <a:latin typeface="Arial" charset="0"/>
              </a:rPr>
              <a:t>Select temporary officers.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z="2500" smtClean="0">
                <a:latin typeface="Arial" charset="0"/>
              </a:rPr>
              <a:t>Follow up with reminder notices.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z="2500" smtClean="0">
                <a:latin typeface="Arial" charset="0"/>
              </a:rPr>
              <a:t>Collect money from those who have </a:t>
            </a:r>
            <a:br>
              <a:rPr lang="en-US" sz="2500" smtClean="0">
                <a:latin typeface="Arial" charset="0"/>
              </a:rPr>
            </a:br>
            <a:r>
              <a:rPr lang="en-US" sz="2500" smtClean="0">
                <a:latin typeface="Arial" charset="0"/>
              </a:rPr>
              <a:t>decided to join.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z="2500" smtClean="0">
                <a:latin typeface="Arial" charset="0"/>
              </a:rPr>
              <a:t>Obtain enough money to pay the </a:t>
            </a:r>
            <a:br>
              <a:rPr lang="en-US" sz="2500" smtClean="0">
                <a:latin typeface="Arial" charset="0"/>
              </a:rPr>
            </a:br>
            <a:r>
              <a:rPr lang="en-US" sz="2500" smtClean="0">
                <a:latin typeface="Arial" charset="0"/>
              </a:rPr>
              <a:t>charter fee.</a:t>
            </a:r>
          </a:p>
          <a:p>
            <a:pPr marL="398463" indent="-398463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Verdana" charset="0"/>
              <a:buAutoNum type="arabicPeriod"/>
            </a:pPr>
            <a:r>
              <a:rPr lang="en-US" sz="2500" smtClean="0">
                <a:latin typeface="Arial" charset="0"/>
              </a:rPr>
              <a:t>Conclude with recognition.</a:t>
            </a:r>
          </a:p>
        </p:txBody>
      </p:sp>
      <p:sp>
        <p:nvSpPr>
          <p:cNvPr id="53251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Feed Their Enthusiasm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8288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Steps to Chartering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477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Enhance your leadership skills.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Develop project-management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proficiency.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Expand your marketing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expertise.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Introduction</a:t>
            </a: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  <a:ea typeface="ＭＳ Ｐゴシック" pitchFamily="-32" charset="-128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19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Complete the Charter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 dirty="0" smtClean="0">
                <a:latin typeface="Arial" charset="0"/>
                <a:cs typeface="Arial" charset="0"/>
              </a:rPr>
              <a:t>Charter Forms Checklist</a:t>
            </a:r>
            <a:endParaRPr lang="en-US" sz="3000" b="1" dirty="0">
              <a:latin typeface="Arial" charset="0"/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2938" y="2489200"/>
            <a:ext cx="7891462" cy="3302000"/>
            <a:chOff x="990600" y="2438400"/>
            <a:chExt cx="7891178" cy="3301562"/>
          </a:xfrm>
        </p:grpSpPr>
        <p:pic>
          <p:nvPicPr>
            <p:cNvPr id="15" name="Picture 14" descr="Form 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183" y="2438400"/>
              <a:ext cx="1871595" cy="2420617"/>
            </a:xfrm>
            <a:prstGeom prst="rect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pic>
          <p:nvPicPr>
            <p:cNvPr id="16" name="Picture 15" descr="Form 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422" y="2895539"/>
              <a:ext cx="1871595" cy="242061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7" name="Picture 16" descr="Form 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449" y="3276489"/>
              <a:ext cx="1904931" cy="2463473"/>
            </a:xfrm>
            <a:prstGeom prst="rect">
              <a:avLst/>
            </a:prstGeom>
            <a:solidFill>
              <a:srgbClr val="595959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8" name="Picture 17" descr="Form 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320" y="2819349"/>
              <a:ext cx="1885882" cy="243807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9" name="Picture 18" descr="1-back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9289" y="3200299"/>
              <a:ext cx="1871596" cy="242061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19" descr="1-front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0600" y="2666970"/>
              <a:ext cx="1871595" cy="2420617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477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Invite the guests.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Plan the meal.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Publicize the charter presentation.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Form committees.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Include a short meeting.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Prepare a printed program.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Plan the Presentation</a:t>
            </a:r>
          </a:p>
        </p:txBody>
      </p:sp>
      <p:sp>
        <p:nvSpPr>
          <p:cNvPr id="57348" name="Rectangle 14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  <a:ea typeface="ＭＳ Ｐゴシック" pitchFamily="-32" charset="-128"/>
              </a:rPr>
              <a:t>20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838200"/>
            <a:ext cx="7391400" cy="11430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Closing</a:t>
            </a:r>
          </a:p>
        </p:txBody>
      </p:sp>
      <p:sp>
        <p:nvSpPr>
          <p:cNvPr id="59395" name="TextBox 8"/>
          <p:cNvSpPr txBox="1">
            <a:spLocks noChangeArrowheads="1"/>
          </p:cNvSpPr>
          <p:nvPr/>
        </p:nvSpPr>
        <p:spPr bwMode="auto">
          <a:xfrm>
            <a:off x="-584200" y="20066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6" name="TextBox 6"/>
          <p:cNvSpPr txBox="1">
            <a:spLocks noChangeArrowheads="1"/>
          </p:cNvSpPr>
          <p:nvPr/>
        </p:nvSpPr>
        <p:spPr bwMode="auto">
          <a:xfrm>
            <a:off x="-292100" y="43180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7" name="Rectangle 14"/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  <a:ea typeface="ＭＳ Ｐゴシック" pitchFamily="-32" charset="-128"/>
              </a:rPr>
              <a:t>21</a:t>
            </a:r>
          </a:p>
        </p:txBody>
      </p:sp>
      <p:pic>
        <p:nvPicPr>
          <p:cNvPr id="8" name="Picture 7" descr="121 Cover for 218H-p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7538" y="1981200"/>
            <a:ext cx="28289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595959">
                <a:alpha val="7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477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A sponsor’s duties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Cultivate a corporate club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Launch a community club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Feed their enthusiasm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Complete the charter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Plan the presentation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Session Objectives</a:t>
            </a:r>
          </a:p>
        </p:txBody>
      </p:sp>
      <p:sp>
        <p:nvSpPr>
          <p:cNvPr id="20484" name="Rectangle 14"/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  <a:ea typeface="ＭＳ Ｐゴシック" pitchFamily="-32" charset="-128"/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477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Organize the new club.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Set up regular club meetings.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Complete the paperwork and plan the charter presentation.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A Sponsor’s Duties</a:t>
            </a: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  <a:ea typeface="ＭＳ Ｐゴシック" pitchFamily="-32" charset="-128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6477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Corporate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Community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Advanced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Specialty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Types of Clubs</a:t>
            </a:r>
          </a:p>
        </p:txBody>
      </p:sp>
      <p:sp>
        <p:nvSpPr>
          <p:cNvPr id="24580" name="Rectangle 14"/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  <a:ea typeface="ＭＳ Ｐゴシック" pitchFamily="-32" charset="-128"/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26241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i="1" smtClean="0">
                <a:latin typeface="Arial" charset="0"/>
              </a:rPr>
              <a:t>How to Build a Toastmasters Club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Forms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Promotional materials</a:t>
            </a:r>
          </a:p>
        </p:txBody>
      </p:sp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 i="1">
                <a:latin typeface="Arial" charset="0"/>
                <a:cs typeface="Arial" charset="0"/>
              </a:rPr>
              <a:t>The New Club Information Kit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557463"/>
            <a:ext cx="7086600" cy="39195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Two sponsors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Two mentors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District Director</a:t>
            </a:r>
            <a:endParaRPr lang="en-US" dirty="0" smtClean="0">
              <a:latin typeface="Arial" charset="0"/>
            </a:endParaRP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 smtClean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Club Growth Director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dirty="0">
                <a:latin typeface="Arial" charset="0"/>
              </a:rPr>
              <a:t>o</a:t>
            </a:r>
            <a:r>
              <a:rPr lang="en-US" dirty="0" smtClean="0">
                <a:latin typeface="Arial" charset="0"/>
              </a:rPr>
              <a:t>ther </a:t>
            </a:r>
            <a:r>
              <a:rPr lang="en-US" dirty="0" smtClean="0">
                <a:latin typeface="Arial" charset="0"/>
              </a:rPr>
              <a:t>Toastmasters and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district leaders</a:t>
            </a: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Toastmasters Teamwork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405063"/>
            <a:ext cx="7086600" cy="3843337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Company</a:t>
            </a:r>
          </a:p>
          <a:p>
            <a:pPr marL="685800" lvl="1" eaLnBrk="1" hangingPunct="1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mtClean="0">
                <a:latin typeface="Arial" charset="0"/>
              </a:rPr>
              <a:t>Size</a:t>
            </a:r>
          </a:p>
          <a:p>
            <a:pPr marL="685800" lvl="1" eaLnBrk="1" hangingPunct="1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mtClean="0">
                <a:latin typeface="Arial" charset="0"/>
              </a:rPr>
              <a:t>Location</a:t>
            </a:r>
          </a:p>
          <a:p>
            <a:pPr marL="685800" lvl="1" eaLnBrk="1" hangingPunct="1">
              <a:lnSpc>
                <a:spcPct val="10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smtClean="0">
                <a:latin typeface="Arial" charset="0"/>
              </a:rPr>
              <a:t>Revenue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Key contacts and decision-makers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Other company information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charset="2"/>
              <a:buChar char=""/>
            </a:pPr>
            <a:r>
              <a:rPr lang="en-US" smtClean="0">
                <a:latin typeface="Arial" charset="0"/>
              </a:rPr>
              <a:t>Recent news articles</a:t>
            </a:r>
          </a:p>
        </p:txBody>
      </p:sp>
      <p:sp>
        <p:nvSpPr>
          <p:cNvPr id="30723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8288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000" b="1">
                <a:latin typeface="Arial" charset="0"/>
                <a:cs typeface="Arial" charset="0"/>
              </a:rPr>
              <a:t>Identify Your Target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/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>
                <a:latin typeface="Arial" charset="0"/>
              </a:rPr>
              <a:t>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914400"/>
            <a:ext cx="6553200" cy="9144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Cultivate a Corporate Club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2413000"/>
            <a:ext cx="2438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600" b="1">
                <a:latin typeface="Arial" charset="0"/>
                <a:cs typeface="Arial" charset="0"/>
              </a:rPr>
              <a:t>Introduce</a:t>
            </a:r>
            <a:br>
              <a:rPr lang="en-US" sz="3600" b="1">
                <a:latin typeface="Arial" charset="0"/>
                <a:cs typeface="Arial" charset="0"/>
              </a:rPr>
            </a:br>
            <a:r>
              <a:rPr lang="en-US" sz="3600" b="1">
                <a:latin typeface="Arial" charset="0"/>
                <a:cs typeface="Arial" charset="0"/>
              </a:rPr>
              <a:t>Yourself</a:t>
            </a:r>
          </a:p>
        </p:txBody>
      </p:sp>
      <p:pic>
        <p:nvPicPr>
          <p:cNvPr id="7" name="Picture 6" descr="new TI letterhead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0000">
            <a:off x="4397375" y="2039938"/>
            <a:ext cx="3200400" cy="4141787"/>
          </a:xfrm>
          <a:prstGeom prst="rect">
            <a:avLst/>
          </a:prstGeom>
          <a:solidFill>
            <a:schemeClr val="bg1"/>
          </a:solidFill>
          <a:ln w="6350">
            <a:solidFill>
              <a:srgbClr val="595959"/>
            </a:solidFill>
            <a:round/>
            <a:headEnd/>
            <a:tailEnd/>
          </a:ln>
          <a:effectLst>
            <a:outerShdw dist="38100" dir="2700000" rotWithShape="0">
              <a:srgbClr val="7F7F7F">
                <a:alpha val="42998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432</Words>
  <Application>Microsoft Office PowerPoint</Application>
  <PresentationFormat>On-screen Show (4:3)</PresentationFormat>
  <Paragraphs>166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ヒラギノ角ゴ Pro W3</vt:lpstr>
      <vt:lpstr>Arial</vt:lpstr>
      <vt:lpstr>Times</vt:lpstr>
      <vt:lpstr>Verdana</vt:lpstr>
      <vt:lpstr>Webdings</vt:lpstr>
      <vt:lpstr>Wingdings</vt:lpstr>
      <vt:lpstr>Blank</vt:lpstr>
      <vt:lpstr>PowerPoint Presentation</vt:lpstr>
      <vt:lpstr>Introduction</vt:lpstr>
      <vt:lpstr>Session Objectives</vt:lpstr>
      <vt:lpstr>A Sponsor’s Duties</vt:lpstr>
      <vt:lpstr>Types of Clubs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Cultivate a Corporate Club</vt:lpstr>
      <vt:lpstr>Launch a Community Club</vt:lpstr>
      <vt:lpstr>Launch a Community Club</vt:lpstr>
      <vt:lpstr>Feed Their Enthusiasm</vt:lpstr>
      <vt:lpstr>Complete the Charter</vt:lpstr>
      <vt:lpstr>Plan the Presentation</vt:lpstr>
      <vt:lpstr>Closing</vt:lpstr>
    </vt:vector>
  </TitlesOfParts>
  <Company>Dynamic Graphics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Smith</dc:creator>
  <cp:lastModifiedBy>Tiam Teang Tay</cp:lastModifiedBy>
  <cp:revision>102</cp:revision>
  <cp:lastPrinted>2011-09-09T15:33:57Z</cp:lastPrinted>
  <dcterms:created xsi:type="dcterms:W3CDTF">2011-09-09T15:16:45Z</dcterms:created>
  <dcterms:modified xsi:type="dcterms:W3CDTF">2015-05-31T04:47:29Z</dcterms:modified>
</cp:coreProperties>
</file>