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</p:sldMasterIdLst>
  <p:notesMasterIdLst>
    <p:notesMasterId r:id="rId35"/>
  </p:notesMasterIdLst>
  <p:handoutMasterIdLst>
    <p:handoutMasterId r:id="rId36"/>
  </p:handoutMasterIdLst>
  <p:sldIdLst>
    <p:sldId id="256" r:id="rId3"/>
    <p:sldId id="311" r:id="rId4"/>
    <p:sldId id="304" r:id="rId5"/>
    <p:sldId id="312" r:id="rId6"/>
    <p:sldId id="303" r:id="rId7"/>
    <p:sldId id="315" r:id="rId8"/>
    <p:sldId id="305" r:id="rId9"/>
    <p:sldId id="313" r:id="rId10"/>
    <p:sldId id="260" r:id="rId11"/>
    <p:sldId id="261" r:id="rId12"/>
    <p:sldId id="262" r:id="rId13"/>
    <p:sldId id="314" r:id="rId14"/>
    <p:sldId id="273" r:id="rId15"/>
    <p:sldId id="274" r:id="rId16"/>
    <p:sldId id="293" r:id="rId17"/>
    <p:sldId id="324" r:id="rId18"/>
    <p:sldId id="317" r:id="rId19"/>
    <p:sldId id="330" r:id="rId20"/>
    <p:sldId id="326" r:id="rId21"/>
    <p:sldId id="328" r:id="rId22"/>
    <p:sldId id="329" r:id="rId23"/>
    <p:sldId id="316" r:id="rId24"/>
    <p:sldId id="277" r:id="rId25"/>
    <p:sldId id="278" r:id="rId26"/>
    <p:sldId id="279" r:id="rId27"/>
    <p:sldId id="281" r:id="rId28"/>
    <p:sldId id="309" r:id="rId29"/>
    <p:sldId id="282" r:id="rId30"/>
    <p:sldId id="331" r:id="rId31"/>
    <p:sldId id="284" r:id="rId32"/>
    <p:sldId id="292" r:id="rId33"/>
    <p:sldId id="302" r:id="rId34"/>
  </p:sldIdLst>
  <p:sldSz cx="9144000" cy="6858000" type="screen4x3"/>
  <p:notesSz cx="7016750" cy="9302750"/>
  <p:defaultTextStyle>
    <a:defPPr>
      <a:defRPr lang="en-S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8" autoAdjust="0"/>
    <p:restoredTop sz="94904" autoAdjust="0"/>
  </p:normalViewPr>
  <p:slideViewPr>
    <p:cSldViewPr>
      <p:cViewPr varScale="1">
        <p:scale>
          <a:sx n="38" d="100"/>
          <a:sy n="38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CFB18-C611-4990-8178-281367D28F3A}" type="doc">
      <dgm:prSet loTypeId="urn:microsoft.com/office/officeart/2011/layout/Circle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SG"/>
        </a:p>
      </dgm:t>
    </dgm:pt>
    <dgm:pt modelId="{A8E2F5A0-64B6-4E03-9199-B352B8B7A19E}">
      <dgm:prSet phldrT="[Text]" custT="1"/>
      <dgm:spPr/>
      <dgm:t>
        <a:bodyPr/>
        <a:lstStyle/>
        <a:p>
          <a:r>
            <a:rPr lang="en-US" altLang="en-US" sz="1400" b="1" dirty="0" smtClean="0"/>
            <a:t>Finance Manager checks and prepares </a:t>
          </a:r>
          <a:r>
            <a:rPr lang="en-US" altLang="en-US" sz="1400" b="1" dirty="0" err="1" smtClean="0"/>
            <a:t>cheque</a:t>
          </a:r>
          <a:endParaRPr lang="en-SG" sz="1400" b="1" dirty="0"/>
        </a:p>
      </dgm:t>
    </dgm:pt>
    <dgm:pt modelId="{27303ECF-45A4-4877-8B68-6C87D2E76828}" type="parTrans" cxnId="{59D3D61B-1642-4219-9D39-458F3B878CE7}">
      <dgm:prSet/>
      <dgm:spPr/>
      <dgm:t>
        <a:bodyPr/>
        <a:lstStyle/>
        <a:p>
          <a:endParaRPr lang="en-SG"/>
        </a:p>
      </dgm:t>
    </dgm:pt>
    <dgm:pt modelId="{2384B226-2202-47F4-9709-9E06CA5077B5}" type="sibTrans" cxnId="{59D3D61B-1642-4219-9D39-458F3B878CE7}">
      <dgm:prSet/>
      <dgm:spPr/>
      <dgm:t>
        <a:bodyPr/>
        <a:lstStyle/>
        <a:p>
          <a:endParaRPr lang="en-SG"/>
        </a:p>
      </dgm:t>
    </dgm:pt>
    <dgm:pt modelId="{6EEC407F-FCB9-4852-912C-C3F23E940CF5}">
      <dgm:prSet phldrT="[Text]"/>
      <dgm:spPr/>
      <dgm:t>
        <a:bodyPr/>
        <a:lstStyle/>
        <a:p>
          <a:r>
            <a:rPr lang="en-US" altLang="en-US" b="1" dirty="0" smtClean="0"/>
            <a:t>Finance Manager seeks District Director’s approval</a:t>
          </a:r>
          <a:endParaRPr lang="en-SG" b="1" dirty="0"/>
        </a:p>
      </dgm:t>
    </dgm:pt>
    <dgm:pt modelId="{D5F1FF09-B1E8-497C-8319-3A34FBA73761}" type="parTrans" cxnId="{FF99024B-EFAB-4A7D-9F46-6BA377A076FA}">
      <dgm:prSet/>
      <dgm:spPr/>
      <dgm:t>
        <a:bodyPr/>
        <a:lstStyle/>
        <a:p>
          <a:endParaRPr lang="en-SG"/>
        </a:p>
      </dgm:t>
    </dgm:pt>
    <dgm:pt modelId="{9351ECE2-4FB7-4528-B675-5825C63FD3A5}" type="sibTrans" cxnId="{FF99024B-EFAB-4A7D-9F46-6BA377A076FA}">
      <dgm:prSet/>
      <dgm:spPr/>
      <dgm:t>
        <a:bodyPr/>
        <a:lstStyle/>
        <a:p>
          <a:endParaRPr lang="en-SG"/>
        </a:p>
      </dgm:t>
    </dgm:pt>
    <dgm:pt modelId="{F1B58F83-8273-449C-AC26-271C1677B9D5}">
      <dgm:prSet phldrT="[Text]"/>
      <dgm:spPr/>
      <dgm:t>
        <a:bodyPr/>
        <a:lstStyle/>
        <a:p>
          <a:r>
            <a:rPr lang="en-US" altLang="en-US" b="1" dirty="0" smtClean="0"/>
            <a:t>Finance Manager issues </a:t>
          </a:r>
          <a:r>
            <a:rPr lang="en-US" altLang="en-US" b="1" dirty="0" err="1" smtClean="0"/>
            <a:t>cheque</a:t>
          </a:r>
          <a:endParaRPr lang="en-SG" b="1" dirty="0"/>
        </a:p>
      </dgm:t>
    </dgm:pt>
    <dgm:pt modelId="{443DC192-A0E9-4512-B0B7-D9028EE23C9E}" type="parTrans" cxnId="{A92090D0-6800-4551-B4AF-CBE920414369}">
      <dgm:prSet/>
      <dgm:spPr/>
      <dgm:t>
        <a:bodyPr/>
        <a:lstStyle/>
        <a:p>
          <a:endParaRPr lang="en-SG"/>
        </a:p>
      </dgm:t>
    </dgm:pt>
    <dgm:pt modelId="{50831DAF-B7FF-459C-9576-F482ABEF79A3}" type="sibTrans" cxnId="{A92090D0-6800-4551-B4AF-CBE920414369}">
      <dgm:prSet/>
      <dgm:spPr/>
      <dgm:t>
        <a:bodyPr/>
        <a:lstStyle/>
        <a:p>
          <a:endParaRPr lang="en-SG"/>
        </a:p>
      </dgm:t>
    </dgm:pt>
    <dgm:pt modelId="{A2616500-BD37-49E8-BFFE-80741DC4823D}">
      <dgm:prSet custT="1"/>
      <dgm:spPr/>
      <dgm:t>
        <a:bodyPr/>
        <a:lstStyle/>
        <a:p>
          <a:pPr rtl="0"/>
          <a:r>
            <a:rPr lang="en-US" sz="1400" b="1" dirty="0" smtClean="0"/>
            <a:t>Finance Manager  receives duly-filled  Voucher</a:t>
          </a:r>
          <a:endParaRPr lang="en-SG" sz="1400" b="1" dirty="0"/>
        </a:p>
      </dgm:t>
    </dgm:pt>
    <dgm:pt modelId="{AFBF6DF9-E3D5-4D07-902A-F233B2B0135E}" type="parTrans" cxnId="{C4277E40-3275-4DB3-8AD1-53530587C79C}">
      <dgm:prSet/>
      <dgm:spPr/>
      <dgm:t>
        <a:bodyPr/>
        <a:lstStyle/>
        <a:p>
          <a:endParaRPr lang="en-SG"/>
        </a:p>
      </dgm:t>
    </dgm:pt>
    <dgm:pt modelId="{361CF592-11B5-4042-8B54-A2856DE0D2B2}" type="sibTrans" cxnId="{C4277E40-3275-4DB3-8AD1-53530587C79C}">
      <dgm:prSet/>
      <dgm:spPr/>
      <dgm:t>
        <a:bodyPr/>
        <a:lstStyle/>
        <a:p>
          <a:endParaRPr lang="en-SG"/>
        </a:p>
      </dgm:t>
    </dgm:pt>
    <dgm:pt modelId="{EF060DFA-BBEF-425E-9175-CC0742EE395B}" type="pres">
      <dgm:prSet presAssocID="{145CFB18-C611-4990-8178-281367D28F3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SG"/>
        </a:p>
      </dgm:t>
    </dgm:pt>
    <dgm:pt modelId="{9AE3F536-BD91-4935-8BCE-CF790B1ED946}" type="pres">
      <dgm:prSet presAssocID="{F1B58F83-8273-449C-AC26-271C1677B9D5}" presName="Accent4" presStyleCnt="0"/>
      <dgm:spPr/>
    </dgm:pt>
    <dgm:pt modelId="{F94EC7A5-5995-4A8A-A772-DB297ED40B4D}" type="pres">
      <dgm:prSet presAssocID="{F1B58F83-8273-449C-AC26-271C1677B9D5}" presName="Accent" presStyleLbl="node1" presStyleIdx="0" presStyleCnt="4"/>
      <dgm:spPr/>
    </dgm:pt>
    <dgm:pt modelId="{3C1EBF19-5F23-4127-B796-F59783B6ADD3}" type="pres">
      <dgm:prSet presAssocID="{F1B58F83-8273-449C-AC26-271C1677B9D5}" presName="ParentBackground4" presStyleCnt="0"/>
      <dgm:spPr/>
    </dgm:pt>
    <dgm:pt modelId="{3B7D07B0-863C-4363-99A5-CE322423DAA8}" type="pres">
      <dgm:prSet presAssocID="{F1B58F83-8273-449C-AC26-271C1677B9D5}" presName="ParentBackground" presStyleLbl="fgAcc1" presStyleIdx="0" presStyleCnt="4"/>
      <dgm:spPr/>
      <dgm:t>
        <a:bodyPr/>
        <a:lstStyle/>
        <a:p>
          <a:endParaRPr lang="en-SG"/>
        </a:p>
      </dgm:t>
    </dgm:pt>
    <dgm:pt modelId="{A2EEAF8E-A12F-4DD6-B227-4B356B2B0BAD}" type="pres">
      <dgm:prSet presAssocID="{F1B58F83-8273-449C-AC26-271C1677B9D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6734642-C0DC-48D7-A706-6CF103FB0FA2}" type="pres">
      <dgm:prSet presAssocID="{6EEC407F-FCB9-4852-912C-C3F23E940CF5}" presName="Accent3" presStyleCnt="0"/>
      <dgm:spPr/>
    </dgm:pt>
    <dgm:pt modelId="{40F41628-AD71-4F0D-A258-2D15AF53FF3C}" type="pres">
      <dgm:prSet presAssocID="{6EEC407F-FCB9-4852-912C-C3F23E940CF5}" presName="Accent" presStyleLbl="node1" presStyleIdx="1" presStyleCnt="4"/>
      <dgm:spPr/>
    </dgm:pt>
    <dgm:pt modelId="{CF23AF07-C11C-494D-8754-E243CA92F10A}" type="pres">
      <dgm:prSet presAssocID="{6EEC407F-FCB9-4852-912C-C3F23E940CF5}" presName="ParentBackground3" presStyleCnt="0"/>
      <dgm:spPr/>
    </dgm:pt>
    <dgm:pt modelId="{1B5E52AE-E6E7-4013-BA86-9476F72A62AB}" type="pres">
      <dgm:prSet presAssocID="{6EEC407F-FCB9-4852-912C-C3F23E940CF5}" presName="ParentBackground" presStyleLbl="fgAcc1" presStyleIdx="1" presStyleCnt="4"/>
      <dgm:spPr/>
      <dgm:t>
        <a:bodyPr/>
        <a:lstStyle/>
        <a:p>
          <a:endParaRPr lang="en-SG"/>
        </a:p>
      </dgm:t>
    </dgm:pt>
    <dgm:pt modelId="{0ECA90E5-D252-4CB0-933F-1B1A7648BDD6}" type="pres">
      <dgm:prSet presAssocID="{6EEC407F-FCB9-4852-912C-C3F23E940CF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1DB1638-6033-4DD1-9018-17E6A01C2259}" type="pres">
      <dgm:prSet presAssocID="{A8E2F5A0-64B6-4E03-9199-B352B8B7A19E}" presName="Accent2" presStyleCnt="0"/>
      <dgm:spPr/>
    </dgm:pt>
    <dgm:pt modelId="{6B821F66-2191-442E-ABEC-3143E43631A3}" type="pres">
      <dgm:prSet presAssocID="{A8E2F5A0-64B6-4E03-9199-B352B8B7A19E}" presName="Accent" presStyleLbl="node1" presStyleIdx="2" presStyleCnt="4"/>
      <dgm:spPr/>
    </dgm:pt>
    <dgm:pt modelId="{C6C05E8F-C779-4C55-8C1C-C67C9585B643}" type="pres">
      <dgm:prSet presAssocID="{A8E2F5A0-64B6-4E03-9199-B352B8B7A19E}" presName="ParentBackground2" presStyleCnt="0"/>
      <dgm:spPr/>
    </dgm:pt>
    <dgm:pt modelId="{0398F324-B582-41DC-8338-8EEFE738FEDA}" type="pres">
      <dgm:prSet presAssocID="{A8E2F5A0-64B6-4E03-9199-B352B8B7A19E}" presName="ParentBackground" presStyleLbl="fgAcc1" presStyleIdx="2" presStyleCnt="4"/>
      <dgm:spPr/>
      <dgm:t>
        <a:bodyPr/>
        <a:lstStyle/>
        <a:p>
          <a:endParaRPr lang="en-SG"/>
        </a:p>
      </dgm:t>
    </dgm:pt>
    <dgm:pt modelId="{0D96608F-4055-48CD-A722-623B07C2E8C1}" type="pres">
      <dgm:prSet presAssocID="{A8E2F5A0-64B6-4E03-9199-B352B8B7A19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E794D6-FDB0-4E22-B755-0A60FA9182D7}" type="pres">
      <dgm:prSet presAssocID="{A2616500-BD37-49E8-BFFE-80741DC4823D}" presName="Accent1" presStyleCnt="0"/>
      <dgm:spPr/>
    </dgm:pt>
    <dgm:pt modelId="{5EFDF2B5-6BA5-41EE-B344-8962AC74D782}" type="pres">
      <dgm:prSet presAssocID="{A2616500-BD37-49E8-BFFE-80741DC4823D}" presName="Accent" presStyleLbl="node1" presStyleIdx="3" presStyleCnt="4"/>
      <dgm:spPr/>
    </dgm:pt>
    <dgm:pt modelId="{6F3EBEFB-1AC0-4111-83DD-28AC8ED45F74}" type="pres">
      <dgm:prSet presAssocID="{A2616500-BD37-49E8-BFFE-80741DC4823D}" presName="ParentBackground1" presStyleCnt="0"/>
      <dgm:spPr/>
    </dgm:pt>
    <dgm:pt modelId="{7569AFBC-2B7F-48A4-8B46-C46195673BFC}" type="pres">
      <dgm:prSet presAssocID="{A2616500-BD37-49E8-BFFE-80741DC4823D}" presName="ParentBackground" presStyleLbl="fgAcc1" presStyleIdx="3" presStyleCnt="4"/>
      <dgm:spPr/>
      <dgm:t>
        <a:bodyPr/>
        <a:lstStyle/>
        <a:p>
          <a:endParaRPr lang="en-SG"/>
        </a:p>
      </dgm:t>
    </dgm:pt>
    <dgm:pt modelId="{A9AB95DC-9740-43D2-BC33-FC26750C44D9}" type="pres">
      <dgm:prSet presAssocID="{A2616500-BD37-49E8-BFFE-80741DC4823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FF99024B-EFAB-4A7D-9F46-6BA377A076FA}" srcId="{145CFB18-C611-4990-8178-281367D28F3A}" destId="{6EEC407F-FCB9-4852-912C-C3F23E940CF5}" srcOrd="2" destOrd="0" parTransId="{D5F1FF09-B1E8-497C-8319-3A34FBA73761}" sibTransId="{9351ECE2-4FB7-4528-B675-5825C63FD3A5}"/>
    <dgm:cxn modelId="{307837AF-52B1-4D6A-985E-0DA6A99462F8}" type="presOf" srcId="{F1B58F83-8273-449C-AC26-271C1677B9D5}" destId="{3B7D07B0-863C-4363-99A5-CE322423DAA8}" srcOrd="0" destOrd="0" presId="urn:microsoft.com/office/officeart/2011/layout/CircleProcess"/>
    <dgm:cxn modelId="{56FA0C23-B077-4EEF-A85E-455B88A88BA8}" type="presOf" srcId="{145CFB18-C611-4990-8178-281367D28F3A}" destId="{EF060DFA-BBEF-425E-9175-CC0742EE395B}" srcOrd="0" destOrd="0" presId="urn:microsoft.com/office/officeart/2011/layout/CircleProcess"/>
    <dgm:cxn modelId="{3F18C928-00F2-4C4E-B8F0-7D7EE77E2C4C}" type="presOf" srcId="{6EEC407F-FCB9-4852-912C-C3F23E940CF5}" destId="{0ECA90E5-D252-4CB0-933F-1B1A7648BDD6}" srcOrd="1" destOrd="0" presId="urn:microsoft.com/office/officeart/2011/layout/CircleProcess"/>
    <dgm:cxn modelId="{A92090D0-6800-4551-B4AF-CBE920414369}" srcId="{145CFB18-C611-4990-8178-281367D28F3A}" destId="{F1B58F83-8273-449C-AC26-271C1677B9D5}" srcOrd="3" destOrd="0" parTransId="{443DC192-A0E9-4512-B0B7-D9028EE23C9E}" sibTransId="{50831DAF-B7FF-459C-9576-F482ABEF79A3}"/>
    <dgm:cxn modelId="{59D3D61B-1642-4219-9D39-458F3B878CE7}" srcId="{145CFB18-C611-4990-8178-281367D28F3A}" destId="{A8E2F5A0-64B6-4E03-9199-B352B8B7A19E}" srcOrd="1" destOrd="0" parTransId="{27303ECF-45A4-4877-8B68-6C87D2E76828}" sibTransId="{2384B226-2202-47F4-9709-9E06CA5077B5}"/>
    <dgm:cxn modelId="{15E2B54A-2EC4-499C-A47C-0A4DE2B3B067}" type="presOf" srcId="{6EEC407F-FCB9-4852-912C-C3F23E940CF5}" destId="{1B5E52AE-E6E7-4013-BA86-9476F72A62AB}" srcOrd="0" destOrd="0" presId="urn:microsoft.com/office/officeart/2011/layout/CircleProcess"/>
    <dgm:cxn modelId="{FA239F4C-E6AB-4F61-85AC-840F98950B69}" type="presOf" srcId="{A8E2F5A0-64B6-4E03-9199-B352B8B7A19E}" destId="{0398F324-B582-41DC-8338-8EEFE738FEDA}" srcOrd="0" destOrd="0" presId="urn:microsoft.com/office/officeart/2011/layout/CircleProcess"/>
    <dgm:cxn modelId="{60B87148-1267-4519-8D26-9ADCC115A643}" type="presOf" srcId="{A2616500-BD37-49E8-BFFE-80741DC4823D}" destId="{7569AFBC-2B7F-48A4-8B46-C46195673BFC}" srcOrd="0" destOrd="0" presId="urn:microsoft.com/office/officeart/2011/layout/CircleProcess"/>
    <dgm:cxn modelId="{1BC86AB3-FE70-4E6C-82C3-CCF46CE9DD44}" type="presOf" srcId="{F1B58F83-8273-449C-AC26-271C1677B9D5}" destId="{A2EEAF8E-A12F-4DD6-B227-4B356B2B0BAD}" srcOrd="1" destOrd="0" presId="urn:microsoft.com/office/officeart/2011/layout/CircleProcess"/>
    <dgm:cxn modelId="{26472261-1218-4DE9-8284-062D1936E5CC}" type="presOf" srcId="{A8E2F5A0-64B6-4E03-9199-B352B8B7A19E}" destId="{0D96608F-4055-48CD-A722-623B07C2E8C1}" srcOrd="1" destOrd="0" presId="urn:microsoft.com/office/officeart/2011/layout/CircleProcess"/>
    <dgm:cxn modelId="{0E3AE364-5155-4D05-8DE6-B1336387853D}" type="presOf" srcId="{A2616500-BD37-49E8-BFFE-80741DC4823D}" destId="{A9AB95DC-9740-43D2-BC33-FC26750C44D9}" srcOrd="1" destOrd="0" presId="urn:microsoft.com/office/officeart/2011/layout/CircleProcess"/>
    <dgm:cxn modelId="{C4277E40-3275-4DB3-8AD1-53530587C79C}" srcId="{145CFB18-C611-4990-8178-281367D28F3A}" destId="{A2616500-BD37-49E8-BFFE-80741DC4823D}" srcOrd="0" destOrd="0" parTransId="{AFBF6DF9-E3D5-4D07-902A-F233B2B0135E}" sibTransId="{361CF592-11B5-4042-8B54-A2856DE0D2B2}"/>
    <dgm:cxn modelId="{738E6F19-0E87-4B0D-8EF0-90A4BBC187C0}" type="presParOf" srcId="{EF060DFA-BBEF-425E-9175-CC0742EE395B}" destId="{9AE3F536-BD91-4935-8BCE-CF790B1ED946}" srcOrd="0" destOrd="0" presId="urn:microsoft.com/office/officeart/2011/layout/CircleProcess"/>
    <dgm:cxn modelId="{E7420D3E-6653-4DD9-A72B-1A337AF0CF7D}" type="presParOf" srcId="{9AE3F536-BD91-4935-8BCE-CF790B1ED946}" destId="{F94EC7A5-5995-4A8A-A772-DB297ED40B4D}" srcOrd="0" destOrd="0" presId="urn:microsoft.com/office/officeart/2011/layout/CircleProcess"/>
    <dgm:cxn modelId="{81D7BEF6-6DCA-44C8-8DFF-FD42E02965D2}" type="presParOf" srcId="{EF060DFA-BBEF-425E-9175-CC0742EE395B}" destId="{3C1EBF19-5F23-4127-B796-F59783B6ADD3}" srcOrd="1" destOrd="0" presId="urn:microsoft.com/office/officeart/2011/layout/CircleProcess"/>
    <dgm:cxn modelId="{0EBAB4DE-5FF7-47F1-8850-5BB8AAC8E26A}" type="presParOf" srcId="{3C1EBF19-5F23-4127-B796-F59783B6ADD3}" destId="{3B7D07B0-863C-4363-99A5-CE322423DAA8}" srcOrd="0" destOrd="0" presId="urn:microsoft.com/office/officeart/2011/layout/CircleProcess"/>
    <dgm:cxn modelId="{09DEBD2E-A7A0-414F-A3A3-4CC6DE5E8EA7}" type="presParOf" srcId="{EF060DFA-BBEF-425E-9175-CC0742EE395B}" destId="{A2EEAF8E-A12F-4DD6-B227-4B356B2B0BAD}" srcOrd="2" destOrd="0" presId="urn:microsoft.com/office/officeart/2011/layout/CircleProcess"/>
    <dgm:cxn modelId="{2BF7DB9E-C039-47A6-9F0A-43FDB39D7DCB}" type="presParOf" srcId="{EF060DFA-BBEF-425E-9175-CC0742EE395B}" destId="{76734642-C0DC-48D7-A706-6CF103FB0FA2}" srcOrd="3" destOrd="0" presId="urn:microsoft.com/office/officeart/2011/layout/CircleProcess"/>
    <dgm:cxn modelId="{8DC19819-A5EB-4F65-9829-20345A853677}" type="presParOf" srcId="{76734642-C0DC-48D7-A706-6CF103FB0FA2}" destId="{40F41628-AD71-4F0D-A258-2D15AF53FF3C}" srcOrd="0" destOrd="0" presId="urn:microsoft.com/office/officeart/2011/layout/CircleProcess"/>
    <dgm:cxn modelId="{1B0B14F5-A8EF-4BB6-9EB4-E279C0B090FB}" type="presParOf" srcId="{EF060DFA-BBEF-425E-9175-CC0742EE395B}" destId="{CF23AF07-C11C-494D-8754-E243CA92F10A}" srcOrd="4" destOrd="0" presId="urn:microsoft.com/office/officeart/2011/layout/CircleProcess"/>
    <dgm:cxn modelId="{BCCC6D24-72D7-4975-9988-C48F954FBF44}" type="presParOf" srcId="{CF23AF07-C11C-494D-8754-E243CA92F10A}" destId="{1B5E52AE-E6E7-4013-BA86-9476F72A62AB}" srcOrd="0" destOrd="0" presId="urn:microsoft.com/office/officeart/2011/layout/CircleProcess"/>
    <dgm:cxn modelId="{8FB82AB1-6321-4B41-84FB-5E9B4E11BA64}" type="presParOf" srcId="{EF060DFA-BBEF-425E-9175-CC0742EE395B}" destId="{0ECA90E5-D252-4CB0-933F-1B1A7648BDD6}" srcOrd="5" destOrd="0" presId="urn:microsoft.com/office/officeart/2011/layout/CircleProcess"/>
    <dgm:cxn modelId="{C4BD7F78-0240-4769-A40E-9F4DBB1C6A06}" type="presParOf" srcId="{EF060DFA-BBEF-425E-9175-CC0742EE395B}" destId="{D1DB1638-6033-4DD1-9018-17E6A01C2259}" srcOrd="6" destOrd="0" presId="urn:microsoft.com/office/officeart/2011/layout/CircleProcess"/>
    <dgm:cxn modelId="{2B7AE8D5-2927-4771-9CC2-7F6B9BA5544B}" type="presParOf" srcId="{D1DB1638-6033-4DD1-9018-17E6A01C2259}" destId="{6B821F66-2191-442E-ABEC-3143E43631A3}" srcOrd="0" destOrd="0" presId="urn:microsoft.com/office/officeart/2011/layout/CircleProcess"/>
    <dgm:cxn modelId="{2C10F025-B0A8-46EB-8E22-02CE2B9D26A2}" type="presParOf" srcId="{EF060DFA-BBEF-425E-9175-CC0742EE395B}" destId="{C6C05E8F-C779-4C55-8C1C-C67C9585B643}" srcOrd="7" destOrd="0" presId="urn:microsoft.com/office/officeart/2011/layout/CircleProcess"/>
    <dgm:cxn modelId="{65D97458-5D81-4DD1-86BE-058B9E0F40EB}" type="presParOf" srcId="{C6C05E8F-C779-4C55-8C1C-C67C9585B643}" destId="{0398F324-B582-41DC-8338-8EEFE738FEDA}" srcOrd="0" destOrd="0" presId="urn:microsoft.com/office/officeart/2011/layout/CircleProcess"/>
    <dgm:cxn modelId="{8D9D3EC3-6EA4-4486-B7BE-265F506D766E}" type="presParOf" srcId="{EF060DFA-BBEF-425E-9175-CC0742EE395B}" destId="{0D96608F-4055-48CD-A722-623B07C2E8C1}" srcOrd="8" destOrd="0" presId="urn:microsoft.com/office/officeart/2011/layout/CircleProcess"/>
    <dgm:cxn modelId="{BEB63E6A-1437-4F3F-B8B6-8DBD4571028A}" type="presParOf" srcId="{EF060DFA-BBEF-425E-9175-CC0742EE395B}" destId="{2DE794D6-FDB0-4E22-B755-0A60FA9182D7}" srcOrd="9" destOrd="0" presId="urn:microsoft.com/office/officeart/2011/layout/CircleProcess"/>
    <dgm:cxn modelId="{CC29B5C3-7AB5-4742-9175-DD7EB537D9D4}" type="presParOf" srcId="{2DE794D6-FDB0-4E22-B755-0A60FA9182D7}" destId="{5EFDF2B5-6BA5-41EE-B344-8962AC74D782}" srcOrd="0" destOrd="0" presId="urn:microsoft.com/office/officeart/2011/layout/CircleProcess"/>
    <dgm:cxn modelId="{4B9E28D1-387C-4316-AC72-E14419D3DF52}" type="presParOf" srcId="{EF060DFA-BBEF-425E-9175-CC0742EE395B}" destId="{6F3EBEFB-1AC0-4111-83DD-28AC8ED45F74}" srcOrd="10" destOrd="0" presId="urn:microsoft.com/office/officeart/2011/layout/CircleProcess"/>
    <dgm:cxn modelId="{3FDB9C01-BE78-4582-B2DE-EA82A10EAF24}" type="presParOf" srcId="{6F3EBEFB-1AC0-4111-83DD-28AC8ED45F74}" destId="{7569AFBC-2B7F-48A4-8B46-C46195673BFC}" srcOrd="0" destOrd="0" presId="urn:microsoft.com/office/officeart/2011/layout/CircleProcess"/>
    <dgm:cxn modelId="{2EE200BF-C6F3-459F-8E7D-84A4650579C4}" type="presParOf" srcId="{EF060DFA-BBEF-425E-9175-CC0742EE395B}" destId="{A9AB95DC-9740-43D2-BC33-FC26750C44D9}" srcOrd="11" destOrd="0" presId="urn:microsoft.com/office/officeart/2011/layout/CircleProces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EC7A5-5995-4A8A-A772-DB297ED40B4D}">
      <dsp:nvSpPr>
        <dsp:cNvPr id="0" name=""/>
        <dsp:cNvSpPr/>
      </dsp:nvSpPr>
      <dsp:spPr>
        <a:xfrm>
          <a:off x="5877529" y="1711401"/>
          <a:ext cx="1759014" cy="17591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D07B0-863C-4363-99A5-CE322423DAA8}">
      <dsp:nvSpPr>
        <dsp:cNvPr id="0" name=""/>
        <dsp:cNvSpPr/>
      </dsp:nvSpPr>
      <dsp:spPr>
        <a:xfrm>
          <a:off x="5936364" y="1770049"/>
          <a:ext cx="1642099" cy="164181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/>
            <a:t>Finance Manager issues </a:t>
          </a:r>
          <a:r>
            <a:rPr lang="en-US" altLang="en-US" sz="1400" b="1" kern="1200" dirty="0" err="1" smtClean="0"/>
            <a:t>cheque</a:t>
          </a:r>
          <a:endParaRPr lang="en-SG" sz="1400" b="1" kern="1200" dirty="0"/>
        </a:p>
      </dsp:txBody>
      <dsp:txXfrm>
        <a:off x="6170949" y="2004637"/>
        <a:ext cx="1172927" cy="1172633"/>
      </dsp:txXfrm>
    </dsp:sp>
    <dsp:sp modelId="{40F41628-AD71-4F0D-A258-2D15AF53FF3C}">
      <dsp:nvSpPr>
        <dsp:cNvPr id="0" name=""/>
        <dsp:cNvSpPr/>
      </dsp:nvSpPr>
      <dsp:spPr>
        <a:xfrm rot="2700000">
          <a:off x="4052122" y="1711278"/>
          <a:ext cx="1759043" cy="1759043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E52AE-E6E7-4013-BA86-9476F72A62AB}">
      <dsp:nvSpPr>
        <dsp:cNvPr id="0" name=""/>
        <dsp:cNvSpPr/>
      </dsp:nvSpPr>
      <dsp:spPr>
        <a:xfrm>
          <a:off x="4118514" y="1770049"/>
          <a:ext cx="1642099" cy="164181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/>
            <a:t>Finance Manager seeks District Director’s approval</a:t>
          </a:r>
          <a:endParaRPr lang="en-SG" sz="1400" b="1" kern="1200" dirty="0"/>
        </a:p>
      </dsp:txBody>
      <dsp:txXfrm>
        <a:off x="4353100" y="2004637"/>
        <a:ext cx="1172927" cy="1172633"/>
      </dsp:txXfrm>
    </dsp:sp>
    <dsp:sp modelId="{6B821F66-2191-442E-ABEC-3143E43631A3}">
      <dsp:nvSpPr>
        <dsp:cNvPr id="0" name=""/>
        <dsp:cNvSpPr/>
      </dsp:nvSpPr>
      <dsp:spPr>
        <a:xfrm rot="2700000">
          <a:off x="2241815" y="1711278"/>
          <a:ext cx="1759043" cy="1759043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8F324-B582-41DC-8338-8EEFE738FEDA}">
      <dsp:nvSpPr>
        <dsp:cNvPr id="0" name=""/>
        <dsp:cNvSpPr/>
      </dsp:nvSpPr>
      <dsp:spPr>
        <a:xfrm>
          <a:off x="2300664" y="1770049"/>
          <a:ext cx="1642099" cy="164181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/>
            <a:t>Finance Manager checks and prepares </a:t>
          </a:r>
          <a:r>
            <a:rPr lang="en-US" altLang="en-US" sz="1400" b="1" kern="1200" dirty="0" err="1" smtClean="0"/>
            <a:t>cheque</a:t>
          </a:r>
          <a:endParaRPr lang="en-SG" sz="1400" b="1" kern="1200" dirty="0"/>
        </a:p>
      </dsp:txBody>
      <dsp:txXfrm>
        <a:off x="2535250" y="2004637"/>
        <a:ext cx="1172927" cy="1172633"/>
      </dsp:txXfrm>
    </dsp:sp>
    <dsp:sp modelId="{5EFDF2B5-6BA5-41EE-B344-8962AC74D782}">
      <dsp:nvSpPr>
        <dsp:cNvPr id="0" name=""/>
        <dsp:cNvSpPr/>
      </dsp:nvSpPr>
      <dsp:spPr>
        <a:xfrm rot="2700000">
          <a:off x="423965" y="1711278"/>
          <a:ext cx="1759043" cy="1759043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9AFBC-2B7F-48A4-8B46-C46195673BFC}">
      <dsp:nvSpPr>
        <dsp:cNvPr id="0" name=""/>
        <dsp:cNvSpPr/>
      </dsp:nvSpPr>
      <dsp:spPr>
        <a:xfrm>
          <a:off x="482815" y="1770049"/>
          <a:ext cx="1642099" cy="164181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Finance Manager  receives duly-filled  Voucher</a:t>
          </a:r>
          <a:endParaRPr lang="en-SG" sz="1400" b="1" kern="1200" dirty="0"/>
        </a:p>
      </dsp:txBody>
      <dsp:txXfrm>
        <a:off x="717400" y="2004637"/>
        <a:ext cx="1172927" cy="117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83A46-B7A3-4B70-9F80-72F630837C79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3602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1B9F-8CFE-4301-9029-767750A71C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59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534" y="0"/>
            <a:ext cx="304059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865033-91D5-4C4B-BC1B-ACA0D9E4AB5F}" type="datetime1">
              <a:rPr lang="en-US" altLang="en-US"/>
              <a:pPr>
                <a:defRPr/>
              </a:pPr>
              <a:t>6/12/2015</a:t>
            </a:fld>
            <a:endParaRPr lang="en-US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8806"/>
            <a:ext cx="561340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5998"/>
            <a:ext cx="304059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534" y="8835998"/>
            <a:ext cx="304059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3D1592-CF9D-4D52-ACDE-0ED9ADE9EE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1929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SG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0799-7209-483E-A4BA-C724E24B0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53125907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D5B4-7664-4021-A193-FEAC158C3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05156889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6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6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7135-DDFB-47D8-8137-A65E46BC3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50625489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95D9-5D27-4F4E-84B6-8F4595F46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11120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CC566-7370-4A64-B0B0-BF61FA3D6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4729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6DCA9-2CBF-4E3B-8E6B-4FA409DB3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1108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F5EA-9B8B-4532-B429-D37283CB1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7066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F874-5345-4BA7-897F-88320EC93B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87038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0F280-7CB5-49D0-AB45-ED669B3D8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07058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6BC6-5765-4390-8D59-FAFD32278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1502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EB78-E9FB-4DEF-9F66-BE78A4E8D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3228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9F4FA-5BB9-475B-9B90-295915980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91896463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021B-B636-4AF2-86E5-9D24AABDE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6642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B75C2-14FF-42CE-9D6E-DAC5D94C0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8634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F39A-EB26-4933-AAD5-C7DA024F2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76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659B-22D4-4578-89B4-6D110218A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48238682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3B8F-FCE9-4607-B73A-6A88CCF3B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7124286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D9FF2-DF30-420F-8FBC-85BD9AA0F4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860292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AB612-06D9-43E5-BA7D-98C0895F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9453470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000E1-7CB5-4D35-A1F3-3784C3695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3223327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F4CC-01CF-4A6F-A6B3-B789DC2B7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6736681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F7D6-03AE-432C-96E1-F99F32D58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4797279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36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BCB11EE-368D-4B85-8D63-F74F3349B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0198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2E4CF8-9AE6-4B99-A80A-A87F52D2A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56" y="1441093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DIVISION FINANCE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056" y="3196868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Azizah Sapari DTM</a:t>
            </a:r>
          </a:p>
          <a:p>
            <a:r>
              <a:rPr lang="en-US" altLang="en-US" dirty="0" smtClean="0"/>
              <a:t>District Finance Manager </a:t>
            </a:r>
          </a:p>
          <a:p>
            <a:r>
              <a:rPr lang="en-US" altLang="en-US" dirty="0" smtClean="0"/>
              <a:t>2015-2016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24544" y="57332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District 80 Executive Council Meeting</a:t>
            </a:r>
          </a:p>
          <a:p>
            <a:pPr algn="ctr"/>
            <a:r>
              <a:rPr lang="en-US" sz="1600" i="1" dirty="0" smtClean="0"/>
              <a:t>13 June 2015</a:t>
            </a:r>
          </a:p>
          <a:p>
            <a:pPr algn="ctr"/>
            <a:endParaRPr lang="en-SG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40" y="1296459"/>
            <a:ext cx="8229600" cy="1383030"/>
          </a:xfrm>
        </p:spPr>
        <p:txBody>
          <a:bodyPr/>
          <a:lstStyle/>
          <a:p>
            <a:r>
              <a:rPr lang="en-US" altLang="en-US" dirty="0" smtClean="0"/>
              <a:t>Division &amp; Area Financial Activities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540" y="2742036"/>
            <a:ext cx="7932892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 smtClean="0"/>
              <a:t>Subject to </a:t>
            </a:r>
            <a:r>
              <a:rPr lang="en-US" altLang="en-US" sz="2800" b="1" dirty="0" smtClean="0"/>
              <a:t>District Director’s</a:t>
            </a:r>
            <a:r>
              <a:rPr lang="en-US" altLang="en-US" sz="2800" dirty="0" smtClean="0"/>
              <a:t> supervision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1400" dirty="0" smtClean="0"/>
          </a:p>
          <a:p>
            <a:pPr>
              <a:lnSpc>
                <a:spcPct val="120000"/>
              </a:lnSpc>
            </a:pPr>
            <a:r>
              <a:rPr lang="en-SG" sz="2800" b="1" dirty="0" smtClean="0"/>
              <a:t>Monthly Division and Area </a:t>
            </a:r>
            <a:r>
              <a:rPr lang="en-SG" sz="2800" dirty="0" smtClean="0"/>
              <a:t>financial activities reports are to be sent to </a:t>
            </a:r>
            <a:r>
              <a:rPr lang="en-US" altLang="en-US" sz="2800" b="1" dirty="0" smtClean="0"/>
              <a:t>District Finance Manager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within 30 days of the end of the month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376" y="1494480"/>
            <a:ext cx="8229600" cy="1143000"/>
          </a:xfrm>
        </p:spPr>
        <p:txBody>
          <a:bodyPr/>
          <a:lstStyle/>
          <a:p>
            <a:r>
              <a:rPr lang="en-US" altLang="en-US" sz="3200" dirty="0" smtClean="0"/>
              <a:t>Administration of Division / Area Funds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76" y="2609022"/>
            <a:ext cx="82296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 smtClean="0"/>
              <a:t>Funds in division / area bank accounts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800" dirty="0" smtClean="0"/>
              <a:t>   - Owned by district / TI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1200" dirty="0" smtClean="0"/>
          </a:p>
          <a:p>
            <a:pPr>
              <a:lnSpc>
                <a:spcPct val="120000"/>
              </a:lnSpc>
            </a:pPr>
            <a:r>
              <a:rPr lang="en-US" altLang="en-US" sz="2800" dirty="0" smtClean="0"/>
              <a:t>Administration of funds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- To follow the same rules for district funds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60232" y="6019620"/>
            <a:ext cx="2133600" cy="476250"/>
          </a:xfrm>
        </p:spPr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3.  FUNDS 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544718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5114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Funds for Divisions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1016"/>
            <a:ext cx="82296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Amount of provision is :</a:t>
            </a:r>
          </a:p>
          <a:p>
            <a:pPr lvl="1">
              <a:lnSpc>
                <a:spcPct val="120000"/>
              </a:lnSpc>
            </a:pPr>
            <a:r>
              <a:rPr lang="en-US" altLang="en-US" sz="3200" dirty="0" smtClean="0"/>
              <a:t>based on active (PAID) clubs in the division on TI record as at </a:t>
            </a:r>
            <a:r>
              <a:rPr lang="en-US" altLang="en-US" sz="3200" b="1" dirty="0" smtClean="0"/>
              <a:t>1st July 2015</a:t>
            </a:r>
          </a:p>
          <a:p>
            <a:pPr lvl="1"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</a:rPr>
              <a:t>S$150 per club</a:t>
            </a:r>
          </a:p>
          <a:p>
            <a:pPr>
              <a:lnSpc>
                <a:spcPct val="120000"/>
              </a:lnSpc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Division Expenditure Limits</a:t>
            </a:r>
          </a:p>
        </p:txBody>
      </p:sp>
      <p:graphicFrame>
        <p:nvGraphicFramePr>
          <p:cNvPr id="79897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63718081"/>
              </p:ext>
            </p:extLst>
          </p:nvPr>
        </p:nvGraphicFramePr>
        <p:xfrm>
          <a:off x="611560" y="1772816"/>
          <a:ext cx="7488832" cy="3577285"/>
        </p:xfrm>
        <a:graphic>
          <a:graphicData uri="http://schemas.openxmlformats.org/drawingml/2006/table">
            <a:tbl>
              <a:tblPr/>
              <a:tblGrid>
                <a:gridCol w="851843"/>
                <a:gridCol w="3252613"/>
                <a:gridCol w="3384376"/>
              </a:tblGrid>
              <a:tr h="5959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S/N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Expenditure Limit *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Marketing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45%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Education &amp; 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30%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Speech Contests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S$1,000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9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5639146"/>
            <a:ext cx="636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 of the total amount of funds allocated for the division</a:t>
            </a:r>
            <a:endParaRPr lang="en-SG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84" y="880996"/>
            <a:ext cx="8229600" cy="1143000"/>
          </a:xfrm>
        </p:spPr>
        <p:txBody>
          <a:bodyPr/>
          <a:lstStyle/>
          <a:p>
            <a:r>
              <a:rPr lang="en-US" altLang="en-US" sz="2400" dirty="0" smtClean="0"/>
              <a:t>Example : Creation of Division Budget with 20 Clubs</a:t>
            </a:r>
          </a:p>
        </p:txBody>
      </p:sp>
      <p:graphicFrame>
        <p:nvGraphicFramePr>
          <p:cNvPr id="142373" name="Group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0330439"/>
              </p:ext>
            </p:extLst>
          </p:nvPr>
        </p:nvGraphicFramePr>
        <p:xfrm>
          <a:off x="311128" y="2542496"/>
          <a:ext cx="8568952" cy="3490573"/>
        </p:xfrm>
        <a:graphic>
          <a:graphicData uri="http://schemas.openxmlformats.org/drawingml/2006/table">
            <a:tbl>
              <a:tblPr/>
              <a:tblGrid>
                <a:gridCol w="720080"/>
                <a:gridCol w="2592288"/>
                <a:gridCol w="1728192"/>
                <a:gridCol w="1728192"/>
                <a:gridCol w="180020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S/N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Item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Expenditure Limit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Max Amount  (S$)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ヒラギノ角ゴ Pro W3" charset="-128"/>
                        </a:rPr>
                        <a:t>Division Budget (S$)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Marketing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45%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S$1,350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S$1,000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Education &amp; Training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30%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S$900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S$700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Administration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20%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S$600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S$400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Speech Contests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S$1,000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S$1,000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S$800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5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Others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  10%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 S$300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ebdings" pitchFamily="18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S$100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ヒラギノ角ゴ Pro W3" charset="-128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S$3,000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8080" y="1987944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Allocated Fund for 20 clubs @ S$150 per club = S$150 X 20 = </a:t>
            </a:r>
            <a:r>
              <a:rPr lang="en-US" sz="2000" b="1" u="sng" dirty="0" smtClean="0">
                <a:solidFill>
                  <a:srgbClr val="0070C0"/>
                </a:solidFill>
              </a:rPr>
              <a:t>S$3000</a:t>
            </a:r>
            <a:endParaRPr lang="en-SG" sz="2000" b="1" u="sng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9878672"/>
              </p:ext>
            </p:extLst>
          </p:nvPr>
        </p:nvGraphicFramePr>
        <p:xfrm>
          <a:off x="209316" y="1063466"/>
          <a:ext cx="8568952" cy="5170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372"/>
                <a:gridCol w="3312368"/>
                <a:gridCol w="3702212"/>
              </a:tblGrid>
              <a:tr h="47811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effectLst/>
                        </a:rPr>
                        <a:t>DISTRICT 80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92244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>
                          <a:effectLst/>
                        </a:rPr>
                        <a:t>Division Expenses Categorization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92244"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>
                          <a:effectLst/>
                        </a:rPr>
                        <a:t> </a:t>
                      </a:r>
                      <a:endParaRPr lang="en-SG" sz="1800" b="1" i="0" u="none" strike="noStrike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ACCEPTABLE </a:t>
                      </a:r>
                      <a:endParaRPr lang="en-SG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UNACCEPTABLE </a:t>
                      </a:r>
                      <a:endParaRPr lang="en-SG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</a:tr>
              <a:tr h="1509301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Marketing </a:t>
                      </a:r>
                    </a:p>
                    <a:p>
                      <a:pPr algn="l" fontAlgn="t"/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Supply </a:t>
                      </a:r>
                      <a:r>
                        <a:rPr lang="en-SG" sz="1800" b="1" u="none" strike="noStrike" dirty="0" smtClean="0">
                          <a:effectLst/>
                        </a:rPr>
                        <a:t>catalogue </a:t>
                      </a:r>
                      <a:r>
                        <a:rPr lang="en-SG" sz="1800" b="1" u="none" strike="noStrike" dirty="0">
                          <a:effectLst/>
                        </a:rPr>
                        <a:t>gift certificates and other </a:t>
                      </a:r>
                      <a:endParaRPr lang="en-SG" sz="1800" b="1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items </a:t>
                      </a:r>
                      <a:r>
                        <a:rPr lang="en-SG" sz="1800" b="1" u="none" strike="noStrike" dirty="0">
                          <a:effectLst/>
                        </a:rPr>
                        <a:t>obtained from </a:t>
                      </a:r>
                      <a:r>
                        <a:rPr lang="en-SG" sz="1800" b="1" u="none" strike="noStrike" dirty="0" smtClean="0">
                          <a:effectLst/>
                        </a:rPr>
                        <a:t>WHQ  </a:t>
                      </a:r>
                      <a:r>
                        <a:rPr lang="en-SG" sz="1800" b="1" u="none" strike="noStrike" dirty="0">
                          <a:effectLst/>
                        </a:rPr>
                        <a:t>relating to marketing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>
                          <a:effectLst/>
                        </a:rPr>
                        <a:t>All items of expenses which do not directly or indirectly relate to the District and Club mission</a:t>
                      </a:r>
                      <a:endParaRPr lang="en-SG" sz="1800" b="1" i="0" u="none" strike="noStrike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  <a:tr h="1987582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>
                          <a:effectLst/>
                        </a:rPr>
                        <a:t> </a:t>
                      </a:r>
                      <a:endParaRPr lang="en-SG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Cost of paper, printing, copying (all of this must </a:t>
                      </a:r>
                      <a:endParaRPr lang="en-SG" sz="1800" b="1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SG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relate </a:t>
                      </a:r>
                      <a:r>
                        <a:rPr lang="en-SG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Division </a:t>
                      </a:r>
                      <a:r>
                        <a:rPr lang="en-SG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programs</a:t>
                      </a:r>
                    </a:p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to </a:t>
                      </a:r>
                      <a:r>
                        <a:rPr lang="en-SG" sz="1800" b="1" u="none" strike="noStrike" dirty="0">
                          <a:effectLst/>
                        </a:rPr>
                        <a:t>facilitate Division wide marketing campaign for the charter of new clubs and increase in membership base</a:t>
                      </a:r>
                      <a:r>
                        <a:rPr lang="en-SG" sz="18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fontAlgn="t"/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All personal purchase and consumption of meals, liquor and/or entertainment expenses 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6195833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2840161"/>
              </p:ext>
            </p:extLst>
          </p:nvPr>
        </p:nvGraphicFramePr>
        <p:xfrm>
          <a:off x="251520" y="1340768"/>
          <a:ext cx="8568952" cy="4748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372"/>
                <a:gridCol w="3024336"/>
                <a:gridCol w="3990244"/>
              </a:tblGrid>
              <a:tr h="42663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effectLst/>
                        </a:rPr>
                        <a:t>DISTRICT 80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>
                          <a:effectLst/>
                        </a:rPr>
                        <a:t>Division Expenses Categorization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>
                          <a:effectLst/>
                        </a:rPr>
                        <a:t> </a:t>
                      </a:r>
                      <a:endParaRPr lang="en-SG" sz="1800" b="1" i="0" u="none" strike="noStrike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ACCEPTABLE </a:t>
                      </a:r>
                      <a:endParaRPr lang="en-SG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UNACCEPTABLE </a:t>
                      </a:r>
                      <a:endParaRPr lang="en-SG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</a:tr>
              <a:tr h="1244513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Education </a:t>
                      </a:r>
                    </a:p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&amp; Training   </a:t>
                      </a:r>
                    </a:p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Expenses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Club Officer Training </a:t>
                      </a:r>
                      <a:r>
                        <a:rPr lang="en-SG" sz="1800" b="1" u="none" strike="noStrike" dirty="0" smtClean="0">
                          <a:effectLst/>
                        </a:rPr>
                        <a:t>Expenses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Copying </a:t>
                      </a:r>
                      <a:r>
                        <a:rPr lang="en-SG" sz="1800" b="1" u="none" strike="noStrike" dirty="0" smtClean="0">
                          <a:effectLst/>
                        </a:rPr>
                        <a:t>TI materials </a:t>
                      </a:r>
                      <a:r>
                        <a:rPr lang="en-SG" sz="1800" b="1" u="none" strike="noStrike" dirty="0">
                          <a:effectLst/>
                        </a:rPr>
                        <a:t>not readily made available for education and training or members in direct infringement of </a:t>
                      </a:r>
                      <a:r>
                        <a:rPr lang="en-SG" sz="1800" b="1" u="none" strike="noStrike" dirty="0" smtClean="0">
                          <a:effectLst/>
                        </a:rPr>
                        <a:t>TI copyright 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  <a:tr h="1756960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>
                          <a:effectLst/>
                        </a:rPr>
                        <a:t> </a:t>
                      </a:r>
                      <a:endParaRPr lang="en-SG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Printing </a:t>
                      </a:r>
                      <a:r>
                        <a:rPr lang="en-SG" sz="1800" b="1" u="none" strike="noStrike" dirty="0" smtClean="0">
                          <a:effectLst/>
                        </a:rPr>
                        <a:t>TI educational </a:t>
                      </a:r>
                      <a:r>
                        <a:rPr lang="en-SG" sz="1800" b="1" u="none" strike="noStrike" dirty="0">
                          <a:effectLst/>
                        </a:rPr>
                        <a:t>materials from </a:t>
                      </a:r>
                      <a:r>
                        <a:rPr lang="en-SG" sz="1800" b="1" u="none" strike="noStrike" dirty="0" smtClean="0">
                          <a:effectLst/>
                        </a:rPr>
                        <a:t>TI resource </a:t>
                      </a:r>
                      <a:r>
                        <a:rPr lang="en-SG" sz="1800" b="1" u="none" strike="noStrike" dirty="0">
                          <a:effectLst/>
                        </a:rPr>
                        <a:t>for purposes of </a:t>
                      </a:r>
                      <a:r>
                        <a:rPr lang="en-SG" sz="1800" b="1" u="none" strike="noStrike" dirty="0" smtClean="0">
                          <a:effectLst/>
                        </a:rPr>
                        <a:t>training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Certificates, plaques, trophies not purchased from </a:t>
                      </a:r>
                      <a:r>
                        <a:rPr lang="en-SG" sz="1800" b="1" u="none" strike="noStrike" dirty="0" smtClean="0">
                          <a:effectLst/>
                        </a:rPr>
                        <a:t>WHQ that </a:t>
                      </a:r>
                      <a:r>
                        <a:rPr lang="en-SG" sz="1800" b="1" u="none" strike="noStrike" dirty="0">
                          <a:effectLst/>
                        </a:rPr>
                        <a:t>bear the name “Toastmasters,” “Toastmasters International,” or the Toastmasters International emblem/logo </a:t>
                      </a:r>
                      <a:r>
                        <a:rPr lang="en-SG" sz="1800" b="1" u="none" strike="noStrike" dirty="0" smtClean="0">
                          <a:effectLst/>
                        </a:rPr>
                        <a:t>which infringe TI copyright</a:t>
                      </a:r>
                    </a:p>
                    <a:p>
                      <a:pPr algn="l" fontAlgn="t"/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1859511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46569426"/>
              </p:ext>
            </p:extLst>
          </p:nvPr>
        </p:nvGraphicFramePr>
        <p:xfrm>
          <a:off x="251520" y="1340768"/>
          <a:ext cx="8568952" cy="4473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372"/>
                <a:gridCol w="3096344"/>
                <a:gridCol w="3918236"/>
              </a:tblGrid>
              <a:tr h="42663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600" b="1" u="none" strike="noStrike" dirty="0" smtClean="0">
                          <a:effectLst/>
                        </a:rPr>
                        <a:t>DISTRICT 80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600" b="1" u="none" strike="noStrike" dirty="0">
                          <a:effectLst/>
                        </a:rPr>
                        <a:t>Division Expenses Categorization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>
                  <a:txBody>
                    <a:bodyPr/>
                    <a:lstStyle/>
                    <a:p>
                      <a:pPr algn="ctr" fontAlgn="t"/>
                      <a:r>
                        <a:rPr lang="en-SG" sz="1600" b="1" u="none" strike="noStrike">
                          <a:effectLst/>
                        </a:rPr>
                        <a:t> </a:t>
                      </a:r>
                      <a:endParaRPr lang="en-SG" sz="1600" b="1" i="0" u="none" strike="noStrike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6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ACCEPTABLE </a:t>
                      </a:r>
                      <a:endParaRPr lang="en-SG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UNACCEPTABLE </a:t>
                      </a:r>
                      <a:endParaRPr lang="en-SG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</a:tr>
              <a:tr h="1244513">
                <a:tc>
                  <a:txBody>
                    <a:bodyPr/>
                    <a:lstStyle/>
                    <a:p>
                      <a:pPr algn="l" fontAlgn="t"/>
                      <a:r>
                        <a:rPr lang="en-SG" sz="1600" b="1" u="none" strike="noStrike" dirty="0" smtClean="0">
                          <a:effectLst/>
                        </a:rPr>
                        <a:t>   Speech</a:t>
                      </a:r>
                    </a:p>
                    <a:p>
                      <a:pPr algn="l" fontAlgn="t"/>
                      <a:r>
                        <a:rPr lang="en-SG" sz="1600" b="1" u="none" strike="noStrike" dirty="0" smtClean="0">
                          <a:effectLst/>
                        </a:rPr>
                        <a:t>   Contests</a:t>
                      </a:r>
                      <a:endParaRPr lang="en-SG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Trophies, plaques and certificates purchased from Toastmasters International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Cash awards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  <a:tr h="1756960">
                <a:tc>
                  <a:txBody>
                    <a:bodyPr/>
                    <a:lstStyle/>
                    <a:p>
                      <a:pPr algn="l" fontAlgn="t"/>
                      <a:r>
                        <a:rPr lang="en-SG" sz="1600" b="1" u="none" strike="noStrike">
                          <a:effectLst/>
                        </a:rPr>
                        <a:t> </a:t>
                      </a:r>
                      <a:endParaRPr lang="en-SG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Postage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Certificates, plaques, trophies not purchased from World Headquarter that bear the name “Toastmasters,” “Toastmasters International,” or the Toastmasters International </a:t>
                      </a:r>
                      <a:r>
                        <a:rPr lang="en-SG" sz="1800" b="1" u="none" strike="noStrike" dirty="0" smtClean="0">
                          <a:effectLst/>
                        </a:rPr>
                        <a:t>emblem/logo</a:t>
                      </a:r>
                    </a:p>
                    <a:p>
                      <a:pPr algn="l" fontAlgn="t"/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22813313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6210944"/>
              </p:ext>
            </p:extLst>
          </p:nvPr>
        </p:nvGraphicFramePr>
        <p:xfrm>
          <a:off x="323528" y="1124744"/>
          <a:ext cx="8568952" cy="4718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372"/>
                <a:gridCol w="3558196"/>
                <a:gridCol w="3456384"/>
              </a:tblGrid>
              <a:tr h="42663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effectLst/>
                        </a:rPr>
                        <a:t>DISTRICT 80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>
                          <a:effectLst/>
                        </a:rPr>
                        <a:t>Division Expenses Categorization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</a:tr>
              <a:tr h="439240"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>
                          <a:effectLst/>
                        </a:rPr>
                        <a:t> </a:t>
                      </a:r>
                      <a:endParaRPr lang="en-SG" sz="1800" b="1" i="0" u="none" strike="noStrike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ACCEPTABLE </a:t>
                      </a:r>
                      <a:endParaRPr lang="en-SG" sz="18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UNACCEPTABLE </a:t>
                      </a:r>
                      <a:endParaRPr lang="en-SG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</a:tr>
              <a:tr h="711109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Admin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Stationery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Undocumented reimbursement requests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 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Office supplies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>
                          <a:effectLst/>
                        </a:rPr>
                        <a:t>Travel</a:t>
                      </a:r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  <a:tr h="855125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u="none" strike="noStrike" dirty="0" smtClean="0">
                          <a:effectLst/>
                        </a:rPr>
                        <a:t>   Others</a:t>
                      </a:r>
                      <a:endParaRPr lang="en-SG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1" u="none" strike="noStrike" dirty="0" smtClean="0">
                          <a:effectLst/>
                        </a:rPr>
                        <a:t>Items of expense not listed above but which relate directly to Division, education, training and marketing goals (including and not limited to formation of new clubs, membership recruitment and retention)    </a:t>
                      </a:r>
                      <a:endParaRPr lang="en-SG" sz="18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SG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4064" marR="4064" marT="4064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3238701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Source of Authority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867328" cy="3581400"/>
          </a:xfrm>
        </p:spPr>
        <p:txBody>
          <a:bodyPr/>
          <a:lstStyle/>
          <a:p>
            <a:r>
              <a:rPr lang="en-US" altLang="en-US" dirty="0" smtClean="0"/>
              <a:t>TI Policies and Protocol -</a:t>
            </a:r>
          </a:p>
          <a:p>
            <a:pPr lvl="1"/>
            <a:r>
              <a:rPr lang="en-US" altLang="en-US" dirty="0" smtClean="0"/>
              <a:t>Policy 8.4 District Fiscal Management</a:t>
            </a:r>
          </a:p>
          <a:p>
            <a:pPr lvl="1"/>
            <a:r>
              <a:rPr lang="en-US" altLang="en-US" dirty="0" smtClean="0"/>
              <a:t>Protocol 8.4 District Fiscal Management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US" altLang="en-US" sz="2400" b="1" u="sng" dirty="0">
                <a:solidFill>
                  <a:srgbClr val="0070C0"/>
                </a:solidFill>
              </a:rPr>
              <a:t>Reference :</a:t>
            </a:r>
            <a:r>
              <a:rPr lang="en-US" altLang="en-US" sz="2400" b="1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SG" sz="2000" b="1" dirty="0">
                <a:solidFill>
                  <a:srgbClr val="0070C0"/>
                </a:solidFill>
              </a:rPr>
              <a:t>GOVERNING DOCUMENTS OF TOASTMASTERS INTERNATIONAL</a:t>
            </a:r>
          </a:p>
          <a:p>
            <a:pPr marL="0" indent="0"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https</a:t>
            </a:r>
            <a:r>
              <a:rPr lang="en-US" altLang="en-US" sz="2000" dirty="0">
                <a:solidFill>
                  <a:srgbClr val="FF0000"/>
                </a:solidFill>
              </a:rPr>
              <a:t>://www.toastmasters.org/Leadership-Central/Governing-Documents</a:t>
            </a:r>
          </a:p>
          <a:p>
            <a:pPr lvl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023674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1784" y="10366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B050"/>
                </a:solidFill>
              </a:rPr>
              <a:t>Summary : Primary Use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784" y="2362200"/>
            <a:ext cx="8229600" cy="3581400"/>
          </a:xfrm>
        </p:spPr>
        <p:txBody>
          <a:bodyPr/>
          <a:lstStyle/>
          <a:p>
            <a:r>
              <a:rPr lang="en-US" altLang="en-US" dirty="0" smtClean="0"/>
              <a:t>Training club officers </a:t>
            </a:r>
          </a:p>
          <a:p>
            <a:r>
              <a:rPr lang="en-US" altLang="en-US" dirty="0" smtClean="0"/>
              <a:t>Club growth &amp; retention </a:t>
            </a:r>
          </a:p>
          <a:p>
            <a:r>
              <a:rPr lang="en-US" altLang="en-US" dirty="0" smtClean="0"/>
              <a:t>Membership growth </a:t>
            </a:r>
          </a:p>
          <a:p>
            <a:r>
              <a:rPr lang="en-US" altLang="en-US" dirty="0" smtClean="0"/>
              <a:t>Educational achievements</a:t>
            </a:r>
          </a:p>
          <a:p>
            <a:r>
              <a:rPr lang="en-US" altLang="en-US" dirty="0" smtClean="0"/>
              <a:t>Awards &amp; recognition items</a:t>
            </a:r>
          </a:p>
          <a:p>
            <a:r>
              <a:rPr lang="en-US" altLang="en-US" dirty="0" smtClean="0"/>
              <a:t>Speech contests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1087424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Summary : Unacceptable Expenses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 smtClean="0"/>
              <a:t>Personal expenses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Free meals, entertainment 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Cash / Vouchers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Items bearing TI name / logo </a:t>
            </a:r>
            <a:r>
              <a:rPr lang="en-US" altLang="en-US" sz="2400" b="1" u="sng" dirty="0" smtClean="0">
                <a:solidFill>
                  <a:schemeClr val="hlink"/>
                </a:solidFill>
              </a:rPr>
              <a:t>NOT</a:t>
            </a:r>
            <a:r>
              <a:rPr lang="en-US" altLang="en-US" sz="2400" b="1" dirty="0" smtClean="0">
                <a:solidFill>
                  <a:schemeClr val="hlink"/>
                </a:solidFill>
              </a:rPr>
              <a:t> purchased from TI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Acceptable expenses at excessively high cost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Travel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Club charter fees / dues</a:t>
            </a:r>
          </a:p>
          <a:p>
            <a:pPr>
              <a:lnSpc>
                <a:spcPct val="80000"/>
              </a:lnSpc>
            </a:pPr>
            <a:r>
              <a:rPr lang="en-US" altLang="en-US" sz="2400" dirty="0" smtClean="0"/>
              <a:t>Duplicate Expenses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Recognition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Websites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88300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4.  DIVISION CLAIMS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3641120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028" y="1979194"/>
            <a:ext cx="8229600" cy="1143000"/>
          </a:xfrm>
        </p:spPr>
        <p:txBody>
          <a:bodyPr/>
          <a:lstStyle/>
          <a:p>
            <a:r>
              <a:rPr lang="en-US" altLang="en-US" smtClean="0"/>
              <a:t>Division Claims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6028" y="3304756"/>
            <a:ext cx="82296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On reimbursement basis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No request for advance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356" y="1388338"/>
            <a:ext cx="8229600" cy="1143000"/>
          </a:xfrm>
        </p:spPr>
        <p:txBody>
          <a:bodyPr/>
          <a:lstStyle/>
          <a:p>
            <a:r>
              <a:rPr lang="en-US" altLang="en-US" smtClean="0"/>
              <a:t>Expense Documentation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356" y="2713900"/>
            <a:ext cx="8229600" cy="3581400"/>
          </a:xfrm>
        </p:spPr>
        <p:txBody>
          <a:bodyPr/>
          <a:lstStyle/>
          <a:p>
            <a:r>
              <a:rPr lang="en-US" altLang="en-US" dirty="0" smtClean="0"/>
              <a:t>Claims must be supported by original receipts</a:t>
            </a:r>
          </a:p>
          <a:p>
            <a:pPr marL="0" indent="0">
              <a:buNone/>
            </a:pPr>
            <a:endParaRPr lang="en-US" altLang="en-US" sz="1200" dirty="0" smtClean="0"/>
          </a:p>
          <a:p>
            <a:r>
              <a:rPr lang="en-US" altLang="en-US" dirty="0" smtClean="0"/>
              <a:t>If an original receipt is lost, a detailed written and endorsed explanation is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Expense Approval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229600" cy="3581400"/>
          </a:xfrm>
        </p:spPr>
        <p:txBody>
          <a:bodyPr/>
          <a:lstStyle/>
          <a:p>
            <a:r>
              <a:rPr lang="en-US" altLang="en-US" dirty="0" smtClean="0"/>
              <a:t>DD – Approving Officer</a:t>
            </a:r>
          </a:p>
          <a:p>
            <a:pPr marL="0" indent="0">
              <a:buNone/>
            </a:pPr>
            <a:endParaRPr lang="en-US" altLang="en-US" sz="1200" dirty="0" smtClean="0"/>
          </a:p>
          <a:p>
            <a:r>
              <a:rPr lang="en-SG" dirty="0" smtClean="0"/>
              <a:t>A </a:t>
            </a:r>
            <a:r>
              <a:rPr lang="en-SG" b="1" dirty="0">
                <a:solidFill>
                  <a:srgbClr val="FF0000"/>
                </a:solidFill>
              </a:rPr>
              <a:t>single expenditure in excess of </a:t>
            </a:r>
            <a:r>
              <a:rPr lang="en-SG" b="1" dirty="0" smtClean="0">
                <a:solidFill>
                  <a:srgbClr val="FF0000"/>
                </a:solidFill>
              </a:rPr>
              <a:t>S$600 </a:t>
            </a:r>
            <a:r>
              <a:rPr lang="en-SG" dirty="0"/>
              <a:t>must be authorized in </a:t>
            </a:r>
            <a:r>
              <a:rPr lang="en-SG" dirty="0" smtClean="0"/>
              <a:t>advance in </a:t>
            </a:r>
            <a:r>
              <a:rPr lang="en-SG" dirty="0"/>
              <a:t>writing by the </a:t>
            </a:r>
            <a:r>
              <a:rPr lang="en-SG" dirty="0" smtClean="0"/>
              <a:t>DD and one other (either the CGD or PQD)</a:t>
            </a:r>
            <a:endParaRPr lang="en-S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Policies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Reimbursement requests must be made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within 60 days</a:t>
            </a:r>
            <a:r>
              <a:rPr lang="en-US" altLang="en-US" sz="2800" dirty="0" smtClean="0"/>
              <a:t> of incurring the expense and by </a:t>
            </a:r>
            <a:r>
              <a:rPr lang="en-US" altLang="en-US" sz="2800" b="1" dirty="0" smtClean="0"/>
              <a:t>10 June 2016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for expenses incurred in June 2016.</a:t>
            </a:r>
          </a:p>
          <a:p>
            <a:pPr marL="0" indent="0">
              <a:buNone/>
            </a:pPr>
            <a:endParaRPr lang="en-US" altLang="en-US" sz="1200" dirty="0" smtClean="0"/>
          </a:p>
          <a:p>
            <a:r>
              <a:rPr lang="en-US" altLang="en-US" sz="2800" dirty="0" smtClean="0"/>
              <a:t>Reimbursement by a district must be made within 60 days after receipt of an authorized reimbursement request.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3090958"/>
              </p:ext>
            </p:extLst>
          </p:nvPr>
        </p:nvGraphicFramePr>
        <p:xfrm>
          <a:off x="381000" y="602556"/>
          <a:ext cx="7696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617340" y="1036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Finance Manager’s Workflow</a:t>
            </a:r>
            <a:endParaRPr lang="en-SG" alt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4238284"/>
            <a:ext cx="1634945" cy="12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205" y="561768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Reimbursement </a:t>
            </a:r>
          </a:p>
          <a:p>
            <a:pPr algn="ctr"/>
            <a:r>
              <a:rPr lang="en-US" sz="1600" b="1" dirty="0" smtClean="0"/>
              <a:t>Voucher</a:t>
            </a:r>
            <a:endParaRPr lang="en-SG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AB612-06D9-43E5-BA7D-98C0895F5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49761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1120"/>
            <a:ext cx="7488832" cy="53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1000E1-7CB5-4D35-A1F3-3784C369517B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704856" cy="52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988840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/>
          <p:cNvSpPr/>
          <p:nvPr/>
        </p:nvSpPr>
        <p:spPr>
          <a:xfrm>
            <a:off x="1619672" y="2172805"/>
            <a:ext cx="1728192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3162445" y="3386796"/>
            <a:ext cx="1769595" cy="834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1248560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188" y="1539388"/>
            <a:ext cx="8242812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Important Notes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924" y="2862724"/>
            <a:ext cx="7284484" cy="3581400"/>
          </a:xfrm>
        </p:spPr>
        <p:txBody>
          <a:bodyPr/>
          <a:lstStyle/>
          <a:p>
            <a:r>
              <a:rPr lang="en-US" altLang="en-US" sz="2800" dirty="0" smtClean="0"/>
              <a:t>TI Policies and Protocols are updated regularly</a:t>
            </a:r>
          </a:p>
          <a:p>
            <a:pPr marL="0" indent="0">
              <a:buNone/>
            </a:pPr>
            <a:endParaRPr lang="en-US" altLang="en-US" sz="1200" dirty="0" smtClean="0"/>
          </a:p>
          <a:p>
            <a:r>
              <a:rPr lang="en-US" altLang="en-US" sz="2800" dirty="0" smtClean="0"/>
              <a:t>Always refer to the latest TI Policies and Protocol </a:t>
            </a:r>
          </a:p>
          <a:p>
            <a:pPr marL="0" indent="0">
              <a:buNone/>
            </a:pPr>
            <a:endParaRPr lang="en-US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934283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9920" y="769346"/>
            <a:ext cx="8229600" cy="1143000"/>
          </a:xfrm>
        </p:spPr>
        <p:txBody>
          <a:bodyPr/>
          <a:lstStyle/>
          <a:p>
            <a:r>
              <a:rPr lang="en-US" altLang="en-US" smtClean="0"/>
              <a:t>Important Deadlines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920" y="1968296"/>
            <a:ext cx="8229600" cy="3581400"/>
          </a:xfrm>
        </p:spPr>
        <p:txBody>
          <a:bodyPr/>
          <a:lstStyle/>
          <a:p>
            <a:r>
              <a:rPr lang="en-US" altLang="en-US" dirty="0" smtClean="0"/>
              <a:t>Last claim submission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10 June 2016</a:t>
            </a:r>
          </a:p>
          <a:p>
            <a:pPr marL="457200" lvl="1" indent="0">
              <a:buNone/>
            </a:pPr>
            <a:endParaRPr lang="en-US" altLang="en-US" sz="1200" b="1" i="1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Last </a:t>
            </a:r>
            <a:r>
              <a:rPr lang="en-US" altLang="en-US" dirty="0" err="1" smtClean="0"/>
              <a:t>cheque</a:t>
            </a:r>
            <a:r>
              <a:rPr lang="en-US" altLang="en-US" dirty="0" smtClean="0"/>
              <a:t> issue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30 June 2016</a:t>
            </a:r>
          </a:p>
          <a:p>
            <a:pPr marL="457200" lvl="1" indent="0">
              <a:buNone/>
            </a:pPr>
            <a:endParaRPr lang="en-US" altLang="en-US" sz="1200" b="1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Last </a:t>
            </a:r>
            <a:r>
              <a:rPr lang="en-US" altLang="en-US" dirty="0" err="1" smtClean="0"/>
              <a:t>cheque</a:t>
            </a:r>
            <a:r>
              <a:rPr lang="en-US" altLang="en-US" dirty="0" smtClean="0"/>
              <a:t> clearance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15 July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629400" y="5702096"/>
            <a:ext cx="2133600" cy="476250"/>
          </a:xfrm>
        </p:spPr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736" y="1416474"/>
            <a:ext cx="8229600" cy="1143000"/>
          </a:xfrm>
        </p:spPr>
        <p:txBody>
          <a:bodyPr/>
          <a:lstStyle/>
          <a:p>
            <a:r>
              <a:rPr lang="en-US" altLang="en-US" smtClean="0"/>
              <a:t>Conclusion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8736" y="2742036"/>
            <a:ext cx="8229600" cy="3581400"/>
          </a:xfrm>
        </p:spPr>
        <p:txBody>
          <a:bodyPr/>
          <a:lstStyle/>
          <a:p>
            <a:r>
              <a:rPr lang="en-US" altLang="en-US" dirty="0" smtClean="0"/>
              <a:t>District Funds</a:t>
            </a:r>
          </a:p>
          <a:p>
            <a:r>
              <a:rPr lang="en-US" altLang="en-US" dirty="0" smtClean="0"/>
              <a:t>Division Finance </a:t>
            </a:r>
          </a:p>
          <a:p>
            <a:r>
              <a:rPr lang="en-US" altLang="en-US" dirty="0" smtClean="0"/>
              <a:t>Funds Allocation</a:t>
            </a:r>
          </a:p>
          <a:p>
            <a:r>
              <a:rPr lang="en-US" altLang="en-US" dirty="0" smtClean="0"/>
              <a:t>Division Claims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altLang="en-US" sz="4000" smtClean="0"/>
              <a:t>Thank you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300" y="1177318"/>
            <a:ext cx="8229600" cy="1143000"/>
          </a:xfrm>
        </p:spPr>
        <p:txBody>
          <a:bodyPr/>
          <a:lstStyle/>
          <a:p>
            <a:r>
              <a:rPr lang="en-US" alt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2644" y="2273536"/>
            <a:ext cx="8229600" cy="35814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 smtClean="0"/>
              <a:t>DISTRICT FUNDS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 smtClean="0"/>
              <a:t>DIVISION FINANCE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 smtClean="0"/>
              <a:t>FUNDS ALLOCATION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b="1" dirty="0" smtClean="0"/>
              <a:t>DIVISION CLAIMS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35237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altLang="en-US" dirty="0" smtClean="0"/>
              <a:t>DISTRICT FUNDS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7519121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608" y="2021398"/>
            <a:ext cx="8229600" cy="1143000"/>
          </a:xfrm>
        </p:spPr>
        <p:txBody>
          <a:bodyPr/>
          <a:lstStyle/>
          <a:p>
            <a:r>
              <a:rPr lang="en-US" altLang="en-US" smtClean="0"/>
              <a:t>Ownership of Funds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08" y="3346960"/>
            <a:ext cx="8229600" cy="3581400"/>
          </a:xfrm>
        </p:spPr>
        <p:txBody>
          <a:bodyPr/>
          <a:lstStyle/>
          <a:p>
            <a:r>
              <a:rPr lang="en-US" altLang="en-US" smtClean="0"/>
              <a:t>All district funds are </a:t>
            </a:r>
            <a:r>
              <a:rPr lang="en-US" altLang="en-US" b="1" smtClean="0">
                <a:solidFill>
                  <a:schemeClr val="hlink"/>
                </a:solidFill>
              </a:rPr>
              <a:t>TI funds</a:t>
            </a:r>
            <a:r>
              <a:rPr lang="en-US" altLang="en-US" smtClean="0"/>
              <a:t> to be used for carrying out TI and district missions</a:t>
            </a:r>
          </a:p>
          <a:p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709333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64" y="62068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District Funds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272" y="1632136"/>
            <a:ext cx="8568952" cy="3581400"/>
          </a:xfrm>
        </p:spPr>
        <p:txBody>
          <a:bodyPr/>
          <a:lstStyle/>
          <a:p>
            <a:pPr marL="0" indent="0">
              <a:buNone/>
            </a:pPr>
            <a:r>
              <a:rPr lang="en-SG" sz="2400" b="1" dirty="0" smtClean="0">
                <a:solidFill>
                  <a:srgbClr val="00B050"/>
                </a:solidFill>
              </a:rPr>
              <a:t>May be used for </a:t>
            </a:r>
            <a:r>
              <a:rPr lang="en-SG" sz="2400" b="1" dirty="0" smtClean="0"/>
              <a:t>: </a:t>
            </a:r>
          </a:p>
          <a:p>
            <a:r>
              <a:rPr lang="en-SG" sz="1800" b="1" dirty="0" smtClean="0"/>
              <a:t>District</a:t>
            </a:r>
            <a:r>
              <a:rPr lang="en-SG" sz="1800" dirty="0" smtClean="0"/>
              <a:t> </a:t>
            </a:r>
            <a:r>
              <a:rPr lang="en-SG" sz="1800" dirty="0"/>
              <a:t>and </a:t>
            </a:r>
            <a:r>
              <a:rPr lang="en-SG" sz="1800" b="1" dirty="0">
                <a:solidFill>
                  <a:srgbClr val="0070C0"/>
                </a:solidFill>
              </a:rPr>
              <a:t>club </a:t>
            </a:r>
            <a:r>
              <a:rPr lang="en-SG" sz="1800" dirty="0" smtClean="0"/>
              <a:t>leader training</a:t>
            </a:r>
          </a:p>
          <a:p>
            <a:r>
              <a:rPr lang="en-SG" sz="1800" b="1" dirty="0" smtClean="0">
                <a:solidFill>
                  <a:srgbClr val="0070C0"/>
                </a:solidFill>
              </a:rPr>
              <a:t>Club</a:t>
            </a:r>
            <a:r>
              <a:rPr lang="en-SG" sz="1800" dirty="0" smtClean="0"/>
              <a:t> </a:t>
            </a:r>
            <a:r>
              <a:rPr lang="en-SG" sz="1800" dirty="0"/>
              <a:t>growth and </a:t>
            </a:r>
            <a:r>
              <a:rPr lang="en-SG" sz="1800" dirty="0" smtClean="0"/>
              <a:t>retention</a:t>
            </a:r>
          </a:p>
          <a:p>
            <a:r>
              <a:rPr lang="en-SG" sz="1800" dirty="0" smtClean="0"/>
              <a:t>Supporting </a:t>
            </a:r>
            <a:r>
              <a:rPr lang="en-SG" sz="1800" b="1" dirty="0">
                <a:solidFill>
                  <a:srgbClr val="0070C0"/>
                </a:solidFill>
              </a:rPr>
              <a:t>clubs</a:t>
            </a:r>
            <a:r>
              <a:rPr lang="en-SG" sz="1800" dirty="0"/>
              <a:t> in their </a:t>
            </a:r>
            <a:r>
              <a:rPr lang="en-SG" sz="1800" dirty="0" smtClean="0"/>
              <a:t>membership growth efforts</a:t>
            </a:r>
          </a:p>
          <a:p>
            <a:r>
              <a:rPr lang="en-SG" sz="1800" dirty="0" smtClean="0"/>
              <a:t>Promotion </a:t>
            </a:r>
            <a:r>
              <a:rPr lang="en-SG" sz="1800" dirty="0"/>
              <a:t>of Toastmasters International </a:t>
            </a:r>
            <a:r>
              <a:rPr lang="en-SG" sz="1800" dirty="0" smtClean="0"/>
              <a:t>educational programs </a:t>
            </a:r>
            <a:r>
              <a:rPr lang="en-SG" sz="1800" b="1" dirty="0">
                <a:solidFill>
                  <a:srgbClr val="0070C0"/>
                </a:solidFill>
              </a:rPr>
              <a:t>within </a:t>
            </a:r>
            <a:r>
              <a:rPr lang="en-SG" sz="1800" b="1" dirty="0" smtClean="0">
                <a:solidFill>
                  <a:srgbClr val="0070C0"/>
                </a:solidFill>
              </a:rPr>
              <a:t>clubs</a:t>
            </a:r>
          </a:p>
          <a:p>
            <a:r>
              <a:rPr lang="en-SG" sz="1800" b="1" dirty="0" smtClean="0"/>
              <a:t>District </a:t>
            </a:r>
            <a:r>
              <a:rPr lang="en-SG" sz="1800" dirty="0" smtClean="0"/>
              <a:t>leader travel, communications, administrative </a:t>
            </a:r>
            <a:r>
              <a:rPr lang="en-SG" sz="1800" dirty="0"/>
              <a:t>materials</a:t>
            </a:r>
            <a:r>
              <a:rPr lang="en-SG" sz="1800" dirty="0" smtClean="0"/>
              <a:t>, awards </a:t>
            </a:r>
            <a:r>
              <a:rPr lang="en-SG" sz="1800" dirty="0"/>
              <a:t>and recognition items, </a:t>
            </a:r>
            <a:r>
              <a:rPr lang="en-SG" sz="1800" dirty="0" smtClean="0"/>
              <a:t>district </a:t>
            </a:r>
            <a:r>
              <a:rPr lang="en-SG" sz="1800" dirty="0"/>
              <a:t>meetings, </a:t>
            </a:r>
            <a:r>
              <a:rPr lang="en-SG" sz="1800" dirty="0" smtClean="0"/>
              <a:t>and speech </a:t>
            </a:r>
            <a:r>
              <a:rPr lang="en-SG" sz="1800" dirty="0"/>
              <a:t>contests conducted by the district</a:t>
            </a:r>
            <a:r>
              <a:rPr lang="en-SG" sz="1800" dirty="0" smtClean="0"/>
              <a:t>.</a:t>
            </a:r>
          </a:p>
          <a:p>
            <a:pPr marL="0" indent="0">
              <a:buNone/>
            </a:pPr>
            <a:endParaRPr lang="en-SG" sz="1800" b="1" dirty="0" smtClean="0"/>
          </a:p>
          <a:p>
            <a:pPr marL="0" indent="0">
              <a:buNone/>
            </a:pPr>
            <a:r>
              <a:rPr lang="en-SG" sz="2400" b="1" dirty="0" smtClean="0">
                <a:solidFill>
                  <a:srgbClr val="FF0000"/>
                </a:solidFill>
              </a:rPr>
              <a:t>Shall not be used </a:t>
            </a:r>
            <a:r>
              <a:rPr lang="en-SG" sz="2400" b="1" dirty="0">
                <a:solidFill>
                  <a:srgbClr val="FF0000"/>
                </a:solidFill>
              </a:rPr>
              <a:t>for </a:t>
            </a:r>
            <a:r>
              <a:rPr lang="en-SG" sz="2400" b="1" dirty="0"/>
              <a:t>: </a:t>
            </a:r>
          </a:p>
          <a:p>
            <a:r>
              <a:rPr lang="en-SG" sz="1800" dirty="0" smtClean="0"/>
              <a:t>Meetings </a:t>
            </a:r>
            <a:r>
              <a:rPr lang="en-SG" sz="1800" dirty="0"/>
              <a:t>outside the district </a:t>
            </a:r>
            <a:endParaRPr lang="en-SG" sz="1800" dirty="0" smtClean="0"/>
          </a:p>
          <a:p>
            <a:r>
              <a:rPr lang="en-SG" sz="1800" dirty="0" smtClean="0"/>
              <a:t>Membership </a:t>
            </a:r>
            <a:r>
              <a:rPr lang="en-SG" sz="1800" dirty="0"/>
              <a:t>and club dues or fees. </a:t>
            </a:r>
            <a:endParaRPr lang="en-SG" sz="1800" dirty="0" smtClean="0"/>
          </a:p>
          <a:p>
            <a:r>
              <a:rPr lang="en-SG" sz="1800" dirty="0" smtClean="0"/>
              <a:t>Donation to </a:t>
            </a:r>
            <a:r>
              <a:rPr lang="en-SG" sz="1800" dirty="0"/>
              <a:t>any charitable </a:t>
            </a:r>
            <a:r>
              <a:rPr lang="en-SG" sz="1800" dirty="0" smtClean="0"/>
              <a:t>fund (including Ralph </a:t>
            </a:r>
            <a:r>
              <a:rPr lang="en-SG" sz="1800" dirty="0" err="1" smtClean="0"/>
              <a:t>C.Smedley</a:t>
            </a:r>
            <a:r>
              <a:rPr lang="en-SG" sz="1800" dirty="0" smtClean="0"/>
              <a:t> Memorial Fund)</a:t>
            </a:r>
            <a:endParaRPr lang="en-SG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045286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708920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2.  DIVISION FINANCE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30799-7209-483E-A4BA-C724E24B055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6877279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5867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Division Finance 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4240"/>
            <a:ext cx="8229600" cy="3581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 smtClean="0"/>
              <a:t>Division is allocated funds from district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Division has its own budget</a:t>
            </a:r>
          </a:p>
          <a:p>
            <a:pPr>
              <a:lnSpc>
                <a:spcPct val="120000"/>
              </a:lnSpc>
            </a:pPr>
            <a:r>
              <a:rPr lang="en-US" altLang="en-US" dirty="0" smtClean="0"/>
              <a:t>Division budget is part of district 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9F4FA-5BB9-475B-9B90-29591598044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 - FM Slides_090615">
  <a:themeElements>
    <a:clrScheme name="2011-_blank_template 14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2011-_blank_template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1-_blan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-_blank_template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F2DF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-_blank_template 15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pacer">
  <a:themeElements>
    <a:clrScheme name="Spacer 13">
      <a:dk1>
        <a:srgbClr val="000000"/>
      </a:dk1>
      <a:lt1>
        <a:srgbClr val="FFFFFF"/>
      </a:lt1>
      <a:dk2>
        <a:srgbClr val="004165"/>
      </a:dk2>
      <a:lt2>
        <a:srgbClr val="808080"/>
      </a:lt2>
      <a:accent1>
        <a:srgbClr val="772432"/>
      </a:accent1>
      <a:accent2>
        <a:srgbClr val="004165"/>
      </a:accent2>
      <a:accent3>
        <a:srgbClr val="FFFFFF"/>
      </a:accent3>
      <a:accent4>
        <a:srgbClr val="000000"/>
      </a:accent4>
      <a:accent5>
        <a:srgbClr val="BDACAD"/>
      </a:accent5>
      <a:accent6>
        <a:srgbClr val="003A5B"/>
      </a:accent6>
      <a:hlink>
        <a:srgbClr val="CD202C"/>
      </a:hlink>
      <a:folHlink>
        <a:srgbClr val="CD202C"/>
      </a:folHlink>
    </a:clrScheme>
    <a:fontScheme name="Spa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ac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cer 13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CD202C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cer 14">
        <a:dk1>
          <a:srgbClr val="000000"/>
        </a:dk1>
        <a:lt1>
          <a:srgbClr val="FFFFFF"/>
        </a:lt1>
        <a:dk2>
          <a:srgbClr val="004165"/>
        </a:dk2>
        <a:lt2>
          <a:srgbClr val="808080"/>
        </a:lt2>
        <a:accent1>
          <a:srgbClr val="772432"/>
        </a:accent1>
        <a:accent2>
          <a:srgbClr val="004165"/>
        </a:accent2>
        <a:accent3>
          <a:srgbClr val="FFFFFF"/>
        </a:accent3>
        <a:accent4>
          <a:srgbClr val="000000"/>
        </a:accent4>
        <a:accent5>
          <a:srgbClr val="BDACAD"/>
        </a:accent5>
        <a:accent6>
          <a:srgbClr val="003A5B"/>
        </a:accent6>
        <a:hlink>
          <a:srgbClr val="A9B2B1"/>
        </a:hlink>
        <a:folHlink>
          <a:srgbClr val="CD20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 - FM Slides_090615</Template>
  <TotalTime>226</TotalTime>
  <Words>958</Words>
  <Application>Microsoft Office PowerPoint</Application>
  <PresentationFormat>On-screen Show (4:3)</PresentationFormat>
  <Paragraphs>251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DEC - FM Slides_090615</vt:lpstr>
      <vt:lpstr>Spacer</vt:lpstr>
      <vt:lpstr>DIVISION FINANCE</vt:lpstr>
      <vt:lpstr>Source of Authority</vt:lpstr>
      <vt:lpstr>Important Notes</vt:lpstr>
      <vt:lpstr>Outline</vt:lpstr>
      <vt:lpstr>DISTRICT FUNDS</vt:lpstr>
      <vt:lpstr>Ownership of Funds</vt:lpstr>
      <vt:lpstr>District Funds</vt:lpstr>
      <vt:lpstr>2.  DIVISION FINANCE</vt:lpstr>
      <vt:lpstr>Division Finance Management</vt:lpstr>
      <vt:lpstr>Division &amp; Area Financial Activities</vt:lpstr>
      <vt:lpstr>Administration of Division / Area Funds</vt:lpstr>
      <vt:lpstr>3.  FUNDS ALLOCATION</vt:lpstr>
      <vt:lpstr>Funds for Divisions</vt:lpstr>
      <vt:lpstr>Division Expenditure Limits</vt:lpstr>
      <vt:lpstr>Example : Creation of Division Budget with 20 Clubs</vt:lpstr>
      <vt:lpstr>Slide 16</vt:lpstr>
      <vt:lpstr>Slide 17</vt:lpstr>
      <vt:lpstr>Slide 18</vt:lpstr>
      <vt:lpstr>Slide 19</vt:lpstr>
      <vt:lpstr>Summary : Primary Use</vt:lpstr>
      <vt:lpstr>Summary : Unacceptable Expenses</vt:lpstr>
      <vt:lpstr>4.  DIVISION CLAIMS</vt:lpstr>
      <vt:lpstr>Division Claims</vt:lpstr>
      <vt:lpstr>Expense Documentation</vt:lpstr>
      <vt:lpstr>Expense Approval</vt:lpstr>
      <vt:lpstr>Some Policies</vt:lpstr>
      <vt:lpstr>Finance Manager’s Workflow</vt:lpstr>
      <vt:lpstr>Slide 28</vt:lpstr>
      <vt:lpstr>Slide 29</vt:lpstr>
      <vt:lpstr>Important Deadlines</vt:lpstr>
      <vt:lpstr>Conclusion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Finance</dc:title>
  <dc:creator>Azizah Binte Sapari(Proj&amp;Tech'gy/Sys &amp; RS/RSS)</dc:creator>
  <cp:lastModifiedBy>user</cp:lastModifiedBy>
  <cp:revision>49</cp:revision>
  <dcterms:created xsi:type="dcterms:W3CDTF">2015-06-09T15:50:32Z</dcterms:created>
  <dcterms:modified xsi:type="dcterms:W3CDTF">2015-06-12T07:01:20Z</dcterms:modified>
</cp:coreProperties>
</file>