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74" r:id="rId2"/>
  </p:sldMasterIdLst>
  <p:notesMasterIdLst>
    <p:notesMasterId r:id="rId32"/>
  </p:notesMasterIdLst>
  <p:sldIdLst>
    <p:sldId id="256" r:id="rId3"/>
    <p:sldId id="257" r:id="rId4"/>
    <p:sldId id="258" r:id="rId5"/>
    <p:sldId id="260" r:id="rId6"/>
    <p:sldId id="262" r:id="rId7"/>
    <p:sldId id="264" r:id="rId8"/>
    <p:sldId id="265" r:id="rId9"/>
    <p:sldId id="267" r:id="rId10"/>
    <p:sldId id="273" r:id="rId11"/>
    <p:sldId id="268" r:id="rId12"/>
    <p:sldId id="288" r:id="rId13"/>
    <p:sldId id="269" r:id="rId14"/>
    <p:sldId id="271" r:id="rId15"/>
    <p:sldId id="270" r:id="rId16"/>
    <p:sldId id="274" r:id="rId17"/>
    <p:sldId id="289" r:id="rId18"/>
    <p:sldId id="272" r:id="rId19"/>
    <p:sldId id="287" r:id="rId20"/>
    <p:sldId id="290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6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626" y="234"/>
      </p:cViewPr>
      <p:guideLst>
        <p:guide orient="horz" pos="2160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A86E0-4538-3B4F-98D3-2B2307065B8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DF565-5AF7-324C-BEA1-D30E015B4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71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DF565-5AF7-324C-BEA1-D30E015B46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5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charset="0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2857BF-DFE4-934A-ACE5-2589D7A266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8E8089-25AF-4D43-8901-F92FCAEB1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73312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6638"/>
            <a:ext cx="2057400" cy="490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6638"/>
            <a:ext cx="6019800" cy="490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9DF17B-32F1-EB4B-AFC3-ACC0134B6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44182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83E184-A20E-C741-9AC5-1A8AED2E2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72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6EAFDB-0E93-044B-B0E2-04BBD28280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16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1334DB-C7C3-E848-9E20-984FA2222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81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4C1BBB-957D-D141-9DAA-5A4A69AC15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2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7190FA-A872-7A4C-B8B1-FEDC7D0F21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33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6E2137-7281-B145-943E-9D9CE9EB59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7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48328F-9997-AB4C-BF88-EAACA66835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67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C1C104-83D1-9444-920E-500051DAC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4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B6F574-033A-0347-AA0C-69CF403F32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31737"/>
      </p:ext>
    </p:extLst>
  </p:cSld>
  <p:clrMapOvr>
    <a:masterClrMapping/>
  </p:clrMapOvr>
  <p:transition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889FE2-184F-F642-AA66-A1ED8FB045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244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23F84C-47EC-7C43-8C97-B8CA5EAE9E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321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CB0D9A-9FFA-6D4F-A1E6-5D617BD2A0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4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88F0D2-C7A5-254D-899C-B0A639BC04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15439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C8F676-4247-1348-8481-9B548933F1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33133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AF5049-59D3-9347-8D46-7DEE455CC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63799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0A95A5-CCF2-B546-BA53-52DCD07370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41262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18E754-0787-924E-AB30-26660EA7F8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5819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533579-1C54-C34A-9836-7DBED9F39D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13990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C18FE9-E9E4-1641-87EB-D5D57A9D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82157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36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62200"/>
            <a:ext cx="82296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091B0C-B15D-BD43-8F1A-F91ED4889C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ebdings" charset="0"/>
        <a:buChar char="4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0198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535B39E0-5C08-0243-800F-3BAFE52441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AREA AND DIVISION </a:t>
            </a:r>
            <a:r>
              <a:rPr lang="en-US" dirty="0" smtClean="0"/>
              <a:t>DIRACTOR</a:t>
            </a:r>
            <a:r>
              <a:rPr lang="en-US" dirty="0"/>
              <a:t/>
            </a:r>
            <a:br>
              <a:rPr lang="en-US" dirty="0"/>
            </a:br>
            <a:r>
              <a:rPr lang="en-US" sz="4800" dirty="0"/>
              <a:t>TRAINING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SESSION 3: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Establish and Support New Clubs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65532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>
                <a:solidFill>
                  <a:schemeClr val="bg1"/>
                </a:solidFill>
              </a:rPr>
              <a:t>206DP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6369"/>
            <a:ext cx="64770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spc="100" dirty="0" smtClean="0">
                <a:solidFill>
                  <a:schemeClr val="bg1"/>
                </a:solidFill>
              </a:rPr>
              <a:t>CLUB BUILDERS RESPONSIBILITIES GAME</a:t>
            </a:r>
            <a:endParaRPr lang="en-US" sz="2100" b="1" spc="1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077200" cy="4022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Recruit, train, and supervise club-building team members, club sponsors, and club mentors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Receive leads from district governor and World Headquarters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Assist with prospect visits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Help plan demonstration meetings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Attend demonstration meetings and pre-charter information meetings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2867" y="6172200"/>
            <a:ext cx="17526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DISTRICT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1134" y="6172200"/>
            <a:ext cx="24384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 GROWTH</a:t>
            </a:r>
            <a:endParaRPr lang="en-US" sz="16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72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SPONSOR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04667" y="6172200"/>
            <a:ext cx="1439333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MENTOR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D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C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B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7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>
                    <a:lumMod val="75000"/>
                  </a:schemeClr>
                </a:solidFill>
                <a:latin typeface="Arial Black"/>
                <a:cs typeface="Arial Black"/>
              </a:rPr>
              <a:t>A</a:t>
            </a:r>
            <a:endParaRPr lang="en-US" sz="2700" b="1" dirty="0">
              <a:solidFill>
                <a:schemeClr val="bg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8800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812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958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44831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58200" y="57150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8a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55307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6369"/>
            <a:ext cx="64770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spc="100" dirty="0">
                <a:solidFill>
                  <a:schemeClr val="bg1"/>
                </a:solidFill>
              </a:rPr>
              <a:t>CLUB BUILDERS RESPONSIBILITIES GAME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077200" cy="4022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Recruit, train, and supervise club-building team members, club sponsors, and club mentors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Receive leads from district governor and World Headquarters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Assist with prospect visits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Help plan demonstration meetings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Attend demonstration meetings and pre-charter information meetings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28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DISTRICT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1134" y="6172200"/>
            <a:ext cx="24384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  <a:latin typeface="Arial Black"/>
                <a:cs typeface="Arial Black"/>
              </a:rPr>
              <a:t>CLUB GROWTH</a:t>
            </a:r>
            <a:endParaRPr lang="en-US" sz="1600" b="1" dirty="0" smtClean="0">
              <a:solidFill>
                <a:srgbClr val="FFFFFF"/>
              </a:solidFill>
              <a:latin typeface="Arial Black"/>
              <a:cs typeface="Arial Black"/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  <a:latin typeface="Arial Black"/>
                <a:cs typeface="Arial Black"/>
              </a:rPr>
              <a:t>DIRECTOR</a:t>
            </a:r>
            <a:endParaRPr lang="en-US" sz="1600" b="1" dirty="0">
              <a:solidFill>
                <a:srgbClr val="FFFFFF"/>
              </a:solidFill>
              <a:latin typeface="Arial Black"/>
              <a:cs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72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SPONSOR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04667" y="6172200"/>
            <a:ext cx="1439333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MENTOR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D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C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B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7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>
                    <a:lumMod val="75000"/>
                  </a:schemeClr>
                </a:solidFill>
                <a:latin typeface="Arial Black"/>
                <a:cs typeface="Arial Black"/>
              </a:rPr>
              <a:t>A</a:t>
            </a:r>
            <a:endParaRPr lang="en-US" sz="2700" b="1" dirty="0">
              <a:solidFill>
                <a:schemeClr val="bg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8800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812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94376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44831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58200" y="57150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8b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32955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6369"/>
            <a:ext cx="64770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spc="100" dirty="0" smtClean="0">
                <a:solidFill>
                  <a:schemeClr val="bg1"/>
                </a:solidFill>
              </a:rPr>
              <a:t>CLUB BUILDERS RESPONSIBILITIES GAME</a:t>
            </a:r>
            <a:endParaRPr lang="en-US" sz="2100" b="1" spc="1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077200" cy="108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Receive leads from World Headquarters</a:t>
            </a:r>
          </a:p>
          <a:p>
            <a:pPr marL="514350" indent="-51435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Confirms alignment of new clubs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28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DISTRICT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1134" y="6172200"/>
            <a:ext cx="24384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 GROWTH</a:t>
            </a:r>
            <a:endParaRPr lang="en-US" sz="16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72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SPONSOR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04667" y="6172200"/>
            <a:ext cx="1439333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MENTOR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D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C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B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7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>
                    <a:lumMod val="75000"/>
                  </a:schemeClr>
                </a:solidFill>
                <a:latin typeface="Arial Black"/>
                <a:cs typeface="Arial Black"/>
              </a:rPr>
              <a:t>A</a:t>
            </a:r>
            <a:endParaRPr lang="en-US" sz="2700" b="1" dirty="0">
              <a:solidFill>
                <a:schemeClr val="bg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8800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812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958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44831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58200" y="57150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9a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67260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6369"/>
            <a:ext cx="64770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spc="100" dirty="0">
                <a:solidFill>
                  <a:schemeClr val="bg1"/>
                </a:solidFill>
              </a:rPr>
              <a:t>CLUB BUILDERS RESPONSIBILITIES GAME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077200" cy="108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Receive leads from World Headquarters</a:t>
            </a:r>
          </a:p>
          <a:p>
            <a:pPr marL="514350" indent="-51435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Confirms alignment of new clubs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28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  <a:latin typeface="Arial Black"/>
                <a:cs typeface="Arial Black"/>
              </a:rPr>
              <a:t>DISTRICT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  <a:latin typeface="Arial Black"/>
                <a:cs typeface="Arial Black"/>
              </a:rPr>
              <a:t>DIRECTOR</a:t>
            </a:r>
            <a:endParaRPr lang="en-US" sz="1600" b="1" dirty="0">
              <a:solidFill>
                <a:srgbClr val="FFFFFF"/>
              </a:solidFill>
              <a:latin typeface="Arial Black"/>
              <a:cs typeface="Arial Blac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1134" y="6172200"/>
            <a:ext cx="24384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 GROWTH</a:t>
            </a:r>
            <a:endParaRPr lang="en-US" sz="16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72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SPONSOR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04667" y="6172200"/>
            <a:ext cx="1439333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MENTOR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D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C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B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7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>
                    <a:lumMod val="75000"/>
                  </a:schemeClr>
                </a:solidFill>
                <a:latin typeface="Arial Black"/>
                <a:cs typeface="Arial Black"/>
              </a:rPr>
              <a:t>A</a:t>
            </a:r>
            <a:endParaRPr lang="en-US" sz="2700" b="1" dirty="0">
              <a:solidFill>
                <a:schemeClr val="bg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8800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812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958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44831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58200" y="57150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9b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6796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6369"/>
            <a:ext cx="64770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spc="100" dirty="0" smtClean="0">
                <a:solidFill>
                  <a:schemeClr val="bg1"/>
                </a:solidFill>
              </a:rPr>
              <a:t>CLUB BUILDERS RESPONSIBILITIES GAME</a:t>
            </a:r>
            <a:endParaRPr lang="en-US" sz="2100" b="1" spc="1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077200" cy="342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Guide clubs through first six to 12 months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Ensure club officers understand duties and how to perform them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Familiarize club officers with Toastmasters education program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Familiarize club officers with Distinguished Club Program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28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DISTRICT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1134" y="6172200"/>
            <a:ext cx="24384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 GROWTH</a:t>
            </a:r>
            <a:endParaRPr lang="en-US" sz="16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72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SPONSOR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04667" y="6172200"/>
            <a:ext cx="1439333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MENTOR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D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C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B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7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>
                    <a:lumMod val="75000"/>
                  </a:schemeClr>
                </a:solidFill>
                <a:latin typeface="Arial Black"/>
                <a:cs typeface="Arial Black"/>
              </a:rPr>
              <a:t>A</a:t>
            </a:r>
            <a:endParaRPr lang="en-US" sz="2700" b="1" dirty="0">
              <a:solidFill>
                <a:schemeClr val="bg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8800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812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958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44831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58200" y="57150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10a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5923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6369"/>
            <a:ext cx="64770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spc="100" dirty="0">
                <a:solidFill>
                  <a:schemeClr val="bg1"/>
                </a:solidFill>
              </a:rPr>
              <a:t>CLUB BUILDERS RESPONSIBILITIES GAME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077200" cy="342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Guide clubs through first six to 12 months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Ensure club officers understand duties and how to perform them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Familiarize club officers with Toastmasters education program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Familiarize club officers with Distinguished Club Program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28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DISTRICT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1134" y="6172200"/>
            <a:ext cx="24384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 GROWTH</a:t>
            </a:r>
            <a:endParaRPr lang="en-US" sz="16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72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SPONSOR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04667" y="6172200"/>
            <a:ext cx="1439333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  <a:latin typeface="Arial Black"/>
                <a:cs typeface="Arial Black"/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  <a:latin typeface="Arial Black"/>
                <a:cs typeface="Arial Black"/>
              </a:rPr>
              <a:t>MENTOR</a:t>
            </a:r>
            <a:endParaRPr lang="en-US" sz="1600" b="1" dirty="0">
              <a:solidFill>
                <a:srgbClr val="FFFFFF"/>
              </a:solidFill>
              <a:latin typeface="Arial Black"/>
              <a:cs typeface="Arial Black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D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C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B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7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>
                    <a:lumMod val="75000"/>
                  </a:schemeClr>
                </a:solidFill>
                <a:latin typeface="Arial Black"/>
                <a:cs typeface="Arial Black"/>
              </a:rPr>
              <a:t>A</a:t>
            </a:r>
            <a:endParaRPr lang="en-US" sz="2700" b="1" dirty="0">
              <a:solidFill>
                <a:schemeClr val="bg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8800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812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958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44831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58200" y="57150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10b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14018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11</a:t>
            </a:r>
            <a:endParaRPr lang="en-US" sz="1000" dirty="0">
              <a:solidFill>
                <a:srgbClr val="800000"/>
              </a:solidFill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1444752"/>
            <a:ext cx="8229600" cy="35814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charset="0"/>
              <a:buChar char="4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0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00050" indent="-400050"/>
            <a:r>
              <a:rPr lang="en-US" dirty="0" smtClean="0"/>
              <a:t>Receive club leads from World Headquarters</a:t>
            </a:r>
          </a:p>
          <a:p>
            <a:pPr marL="400050" indent="-400050"/>
            <a:r>
              <a:rPr lang="en-US" dirty="0" smtClean="0"/>
              <a:t>Confirms the alignment of new clubs with the district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00" y="-228600"/>
            <a:ext cx="8229600" cy="11430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dirty="0" smtClean="0">
                <a:solidFill>
                  <a:schemeClr val="accent3"/>
                </a:solidFill>
              </a:rPr>
              <a:t>District </a:t>
            </a:r>
            <a:r>
              <a:rPr lang="en-US" dirty="0" smtClean="0">
                <a:solidFill>
                  <a:schemeClr val="accent3"/>
                </a:solidFill>
              </a:rPr>
              <a:t>Director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1039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12</a:t>
            </a:r>
            <a:endParaRPr lang="en-US" sz="1000" dirty="0">
              <a:solidFill>
                <a:srgbClr val="800000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1444752"/>
            <a:ext cx="8229600" cy="35814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charset="0"/>
              <a:buChar char="4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0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Recruit, train, and supervise club-building team</a:t>
            </a:r>
          </a:p>
          <a:p>
            <a:r>
              <a:rPr lang="en-US" dirty="0" smtClean="0"/>
              <a:t>Receive leads</a:t>
            </a:r>
          </a:p>
          <a:p>
            <a:pPr lvl="1"/>
            <a:r>
              <a:rPr lang="en-US" dirty="0" smtClean="0"/>
              <a:t>May forward leads to area and division </a:t>
            </a:r>
            <a:r>
              <a:rPr lang="en-US" dirty="0" smtClean="0"/>
              <a:t>directors</a:t>
            </a:r>
            <a:endParaRPr lang="en-US" dirty="0" smtClean="0"/>
          </a:p>
          <a:p>
            <a:r>
              <a:rPr lang="en-US" dirty="0" smtClean="0"/>
              <a:t>As chair of the district </a:t>
            </a:r>
            <a:r>
              <a:rPr lang="en-US" dirty="0" smtClean="0"/>
              <a:t>club growth </a:t>
            </a:r>
            <a:r>
              <a:rPr lang="en-US" dirty="0" smtClean="0"/>
              <a:t>committee</a:t>
            </a:r>
          </a:p>
          <a:p>
            <a:pPr lvl="1"/>
            <a:r>
              <a:rPr lang="en-US" dirty="0" smtClean="0"/>
              <a:t>Assist club-building team</a:t>
            </a:r>
          </a:p>
          <a:p>
            <a:pPr lvl="1"/>
            <a:r>
              <a:rPr lang="en-US" dirty="0" smtClean="0"/>
              <a:t>Assist demonstration meeting team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57200" y="-228600"/>
            <a:ext cx="8229600" cy="11430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dirty="0" smtClean="0">
                <a:solidFill>
                  <a:schemeClr val="accent3"/>
                </a:solidFill>
              </a:rPr>
              <a:t>Club Growth Director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28061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13</a:t>
            </a:r>
            <a:endParaRPr lang="en-US" sz="1000" dirty="0">
              <a:solidFill>
                <a:srgbClr val="800000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1444752"/>
            <a:ext cx="8229600" cy="442264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charset="0"/>
              <a:buChar char="4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0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01638" indent="-401638"/>
            <a:r>
              <a:rPr lang="en-US" dirty="0" smtClean="0"/>
              <a:t>Follow-up on leads</a:t>
            </a:r>
          </a:p>
          <a:p>
            <a:pPr marL="401638" indent="-401638"/>
            <a:r>
              <a:rPr lang="en-US" dirty="0" smtClean="0"/>
              <a:t>Serve as contact for demonstration meetings</a:t>
            </a:r>
          </a:p>
          <a:p>
            <a:pPr marL="401638" indent="-401638"/>
            <a:r>
              <a:rPr lang="en-US" dirty="0" smtClean="0"/>
              <a:t>Recruit members in new clubs</a:t>
            </a:r>
          </a:p>
          <a:p>
            <a:pPr marL="401638" indent="-401638"/>
            <a:r>
              <a:rPr lang="en-US" dirty="0" smtClean="0"/>
              <a:t>Show new clubs how to hold meetings and elect officers</a:t>
            </a:r>
          </a:p>
          <a:p>
            <a:pPr marL="401638" indent="-401638"/>
            <a:r>
              <a:rPr lang="en-US" dirty="0" smtClean="0"/>
              <a:t>Submit charter paperwork, fees, and dues</a:t>
            </a:r>
          </a:p>
          <a:p>
            <a:pPr marL="401638" indent="-401638"/>
            <a:r>
              <a:rPr lang="en-US" dirty="0" smtClean="0"/>
              <a:t>Plan charter presentation meetings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57200" y="-228600"/>
            <a:ext cx="8229600" cy="11430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dirty="0" smtClean="0">
                <a:solidFill>
                  <a:schemeClr val="accent3"/>
                </a:solidFill>
              </a:rPr>
              <a:t>Club Sponsors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2454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14</a:t>
            </a:r>
            <a:endParaRPr lang="en-US" sz="1000" dirty="0">
              <a:solidFill>
                <a:srgbClr val="800000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1444752"/>
            <a:ext cx="8229600" cy="35814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charset="0"/>
              <a:buChar char="4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0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Guide clubs through first six to 12 months</a:t>
            </a:r>
          </a:p>
          <a:p>
            <a:r>
              <a:rPr lang="en-US" dirty="0" smtClean="0"/>
              <a:t>Ensure club officers understand duties</a:t>
            </a:r>
          </a:p>
          <a:p>
            <a:r>
              <a:rPr lang="en-US" dirty="0" smtClean="0"/>
              <a:t>Familiarize club officers with Toastmasters education program</a:t>
            </a:r>
          </a:p>
          <a:p>
            <a:r>
              <a:rPr lang="en-US" dirty="0" smtClean="0"/>
              <a:t>Familiarize club officers with Distinguished Club Program</a:t>
            </a:r>
          </a:p>
          <a:p>
            <a:r>
              <a:rPr lang="en-US" dirty="0" smtClean="0"/>
              <a:t>Help recruit and retain members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57200" y="-228600"/>
            <a:ext cx="8229600" cy="11430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dirty="0" smtClean="0">
                <a:solidFill>
                  <a:schemeClr val="accent3"/>
                </a:solidFill>
              </a:rPr>
              <a:t>Club Mentors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46208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Session Agenda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3581400"/>
          </a:xfrm>
        </p:spPr>
        <p:txBody>
          <a:bodyPr/>
          <a:lstStyle/>
          <a:p>
            <a:r>
              <a:rPr lang="en-US" dirty="0" smtClean="0"/>
              <a:t>Mission and goals</a:t>
            </a:r>
          </a:p>
          <a:p>
            <a:r>
              <a:rPr lang="en-US" dirty="0" smtClean="0"/>
              <a:t>Club builders</a:t>
            </a:r>
          </a:p>
          <a:p>
            <a:r>
              <a:rPr lang="en-US" dirty="0" smtClean="0"/>
              <a:t>Club-building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6603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Club-building Team Support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3581400"/>
          </a:xfrm>
        </p:spPr>
        <p:txBody>
          <a:bodyPr/>
          <a:lstStyle/>
          <a:p>
            <a:r>
              <a:rPr lang="en-US" dirty="0" smtClean="0"/>
              <a:t>Club-building efforts are supported by: </a:t>
            </a:r>
          </a:p>
          <a:p>
            <a:pPr lvl="1"/>
            <a:r>
              <a:rPr lang="en-US" dirty="0" smtClean="0"/>
              <a:t>Committees and teams</a:t>
            </a:r>
          </a:p>
          <a:p>
            <a:pPr lvl="1"/>
            <a:r>
              <a:rPr lang="en-US" dirty="0" smtClean="0"/>
              <a:t>Area and division </a:t>
            </a:r>
            <a:r>
              <a:rPr lang="en-US" dirty="0" smtClean="0"/>
              <a:t>directors</a:t>
            </a:r>
            <a:endParaRPr lang="en-US" dirty="0" smtClean="0"/>
          </a:p>
          <a:p>
            <a:pPr lvl="2"/>
            <a:r>
              <a:rPr lang="en-US" dirty="0" smtClean="0"/>
              <a:t>Serve as members of a district committee</a:t>
            </a:r>
          </a:p>
          <a:p>
            <a:pPr lvl="3"/>
            <a:r>
              <a:rPr lang="en-US" dirty="0" smtClean="0"/>
              <a:t>Club extension committee</a:t>
            </a:r>
          </a:p>
          <a:p>
            <a:pPr lvl="3"/>
            <a:r>
              <a:rPr lang="en-US" dirty="0" smtClean="0"/>
              <a:t>Marketing committee</a:t>
            </a:r>
          </a:p>
          <a:p>
            <a:pPr lvl="2"/>
            <a:r>
              <a:rPr lang="en-US" dirty="0" smtClean="0"/>
              <a:t>Generate leads</a:t>
            </a:r>
          </a:p>
          <a:p>
            <a:pPr lvl="2"/>
            <a:r>
              <a:rPr lang="en-US" dirty="0" smtClean="0"/>
              <a:t>Find club sponsors and club mentors</a:t>
            </a:r>
          </a:p>
          <a:p>
            <a:pPr lvl="2"/>
            <a:r>
              <a:rPr lang="en-US" dirty="0" smtClean="0"/>
              <a:t>Facilitate and attend demonstration meetings and pre-charter information meetings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15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1530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Club-building Cycle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16</a:t>
            </a:r>
            <a:endParaRPr lang="en-US" sz="1000" dirty="0">
              <a:solidFill>
                <a:srgbClr val="800000"/>
              </a:solidFill>
            </a:endParaRPr>
          </a:p>
        </p:txBody>
      </p:sp>
      <p:sp>
        <p:nvSpPr>
          <p:cNvPr id="7" name="Hexagon 6"/>
          <p:cNvSpPr>
            <a:spLocks noChangeAspect="1"/>
          </p:cNvSpPr>
          <p:nvPr/>
        </p:nvSpPr>
        <p:spPr>
          <a:xfrm>
            <a:off x="3683203" y="2819400"/>
            <a:ext cx="1803197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Club-building Cycle</a:t>
            </a:r>
            <a:endParaRPr lang="en-US" sz="2400" dirty="0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>
            <a:off x="3655772" y="914400"/>
            <a:ext cx="1803196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Identify leads and prospects</a:t>
            </a:r>
            <a:endParaRPr lang="en-US" dirty="0"/>
          </a:p>
        </p:txBody>
      </p:sp>
      <p:sp>
        <p:nvSpPr>
          <p:cNvPr id="9" name="Hexagon 8"/>
          <p:cNvSpPr>
            <a:spLocks noChangeAspect="1"/>
          </p:cNvSpPr>
          <p:nvPr/>
        </p:nvSpPr>
        <p:spPr>
          <a:xfrm>
            <a:off x="5361432" y="1859280"/>
            <a:ext cx="1801368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Contact and qualify</a:t>
            </a:r>
            <a:endParaRPr lang="en-US" dirty="0"/>
          </a:p>
        </p:txBody>
      </p:sp>
      <p:sp>
        <p:nvSpPr>
          <p:cNvPr id="10" name="Hexagon 9"/>
          <p:cNvSpPr>
            <a:spLocks noChangeAspect="1"/>
          </p:cNvSpPr>
          <p:nvPr/>
        </p:nvSpPr>
        <p:spPr>
          <a:xfrm>
            <a:off x="5359603" y="3733800"/>
            <a:ext cx="1803197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Present</a:t>
            </a:r>
            <a:endParaRPr lang="en-US" dirty="0"/>
          </a:p>
        </p:txBody>
      </p:sp>
      <p:sp>
        <p:nvSpPr>
          <p:cNvPr id="11" name="Hexagon 10"/>
          <p:cNvSpPr>
            <a:spLocks noChangeAspect="1"/>
          </p:cNvSpPr>
          <p:nvPr/>
        </p:nvSpPr>
        <p:spPr>
          <a:xfrm>
            <a:off x="3685032" y="4724400"/>
            <a:ext cx="1801368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questions and concerns</a:t>
            </a:r>
            <a:endParaRPr lang="en-US" dirty="0"/>
          </a:p>
        </p:txBody>
      </p:sp>
      <p:sp>
        <p:nvSpPr>
          <p:cNvPr id="12" name="Hexagon 11"/>
          <p:cNvSpPr>
            <a:spLocks noChangeAspect="1"/>
          </p:cNvSpPr>
          <p:nvPr/>
        </p:nvSpPr>
        <p:spPr>
          <a:xfrm>
            <a:off x="2006803" y="3733800"/>
            <a:ext cx="1803197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Charter</a:t>
            </a:r>
            <a:endParaRPr lang="en-US" dirty="0"/>
          </a:p>
        </p:txBody>
      </p:sp>
      <p:sp>
        <p:nvSpPr>
          <p:cNvPr id="13" name="Hexagon 12"/>
          <p:cNvSpPr>
            <a:spLocks noChangeAspect="1"/>
          </p:cNvSpPr>
          <p:nvPr/>
        </p:nvSpPr>
        <p:spPr>
          <a:xfrm>
            <a:off x="1981200" y="1859280"/>
            <a:ext cx="1803197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Follow up</a:t>
            </a:r>
            <a:endParaRPr lang="en-US" dirty="0"/>
          </a:p>
        </p:txBody>
      </p:sp>
      <p:sp>
        <p:nvSpPr>
          <p:cNvPr id="14" name="Trapezoid 13"/>
          <p:cNvSpPr/>
          <p:nvPr/>
        </p:nvSpPr>
        <p:spPr>
          <a:xfrm>
            <a:off x="2438400" y="3459480"/>
            <a:ext cx="914400" cy="228600"/>
          </a:xfrm>
          <a:prstGeom prst="trapezoid">
            <a:avLst>
              <a:gd name="adj" fmla="val 4152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/>
          <p:cNvSpPr/>
          <p:nvPr/>
        </p:nvSpPr>
        <p:spPr>
          <a:xfrm rot="10800000">
            <a:off x="5804916" y="3459480"/>
            <a:ext cx="914400" cy="228600"/>
          </a:xfrm>
          <a:prstGeom prst="trapezoid">
            <a:avLst>
              <a:gd name="adj" fmla="val 4152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/>
          <p:cNvSpPr/>
          <p:nvPr/>
        </p:nvSpPr>
        <p:spPr>
          <a:xfrm rot="14580000">
            <a:off x="4948393" y="4871240"/>
            <a:ext cx="914400" cy="228600"/>
          </a:xfrm>
          <a:prstGeom prst="trapezoid">
            <a:avLst>
              <a:gd name="adj" fmla="val 4152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apezoid 24"/>
          <p:cNvSpPr/>
          <p:nvPr/>
        </p:nvSpPr>
        <p:spPr>
          <a:xfrm rot="17820000">
            <a:off x="3271993" y="4943320"/>
            <a:ext cx="914400" cy="228600"/>
          </a:xfrm>
          <a:prstGeom prst="trapezoid">
            <a:avLst>
              <a:gd name="adj" fmla="val 4152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/>
          <p:cNvSpPr/>
          <p:nvPr/>
        </p:nvSpPr>
        <p:spPr>
          <a:xfrm rot="7020000">
            <a:off x="4951356" y="2045945"/>
            <a:ext cx="914400" cy="228600"/>
          </a:xfrm>
          <a:prstGeom prst="trapezoid">
            <a:avLst>
              <a:gd name="adj" fmla="val 4152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apezoid 15"/>
          <p:cNvSpPr/>
          <p:nvPr/>
        </p:nvSpPr>
        <p:spPr>
          <a:xfrm rot="3780000">
            <a:off x="3281207" y="2093440"/>
            <a:ext cx="914400" cy="228600"/>
          </a:xfrm>
          <a:prstGeom prst="trapezoid">
            <a:avLst>
              <a:gd name="adj" fmla="val 4152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5521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Identify Leads and Prospects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Leads can come from</a:t>
            </a: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en-US" dirty="0" smtClean="0"/>
              <a:t>World Headquarters</a:t>
            </a: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en-US" dirty="0" smtClean="0"/>
              <a:t>Current members</a:t>
            </a: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en-US" dirty="0" smtClean="0"/>
              <a:t>Neighbors</a:t>
            </a: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en-US" dirty="0" smtClean="0"/>
              <a:t>Coworkers</a:t>
            </a: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en-US" dirty="0" smtClean="0"/>
              <a:t>Many other places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Assess existing clubs to identify opportunities for new clubs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Target opportunities</a:t>
            </a: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en-US" dirty="0" smtClean="0"/>
              <a:t>Communities over 10,000 people</a:t>
            </a: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en-US" dirty="0" smtClean="0"/>
              <a:t>Corporations over 150 people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17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86481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Contact and Qualify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59680"/>
          </a:xfrm>
        </p:spPr>
        <p:txBody>
          <a:bodyPr/>
          <a:lstStyle/>
          <a:p>
            <a:pPr marL="398463" indent="-398463"/>
            <a:r>
              <a:rPr lang="en-US" dirty="0" smtClean="0"/>
              <a:t>Follow up leads when requested</a:t>
            </a:r>
          </a:p>
          <a:p>
            <a:pPr marL="398463" indent="-398463"/>
            <a:r>
              <a:rPr lang="en-US" dirty="0" smtClean="0"/>
              <a:t>Understand business and needs of </a:t>
            </a:r>
            <a:br>
              <a:rPr lang="en-US" dirty="0" smtClean="0"/>
            </a:br>
            <a:r>
              <a:rPr lang="en-US" dirty="0" smtClean="0"/>
              <a:t>each lead</a:t>
            </a:r>
          </a:p>
          <a:p>
            <a:pPr marL="398463" indent="-398463"/>
            <a:r>
              <a:rPr lang="en-US" dirty="0" smtClean="0"/>
              <a:t>Contact lead promptly</a:t>
            </a:r>
          </a:p>
          <a:p>
            <a:pPr marL="398463" indent="-398463"/>
            <a:r>
              <a:rPr lang="en-US" dirty="0" smtClean="0"/>
              <a:t>To qualify the lead</a:t>
            </a:r>
          </a:p>
          <a:p>
            <a:pPr marL="798513" lvl="1" indent="-398463">
              <a:spcBef>
                <a:spcPts val="400"/>
              </a:spcBef>
            </a:pPr>
            <a:r>
              <a:rPr lang="en-US" dirty="0" smtClean="0"/>
              <a:t>Identify the decision maker</a:t>
            </a:r>
          </a:p>
          <a:p>
            <a:pPr marL="798513" lvl="1" indent="-398463">
              <a:spcBef>
                <a:spcPts val="400"/>
              </a:spcBef>
            </a:pPr>
            <a:r>
              <a:rPr lang="en-US" dirty="0" smtClean="0"/>
              <a:t>Explain how Toastmasters can help their corporation</a:t>
            </a:r>
          </a:p>
          <a:p>
            <a:pPr marL="798513" lvl="1" indent="-398463">
              <a:spcBef>
                <a:spcPts val="400"/>
              </a:spcBef>
            </a:pPr>
            <a:r>
              <a:rPr lang="en-US" dirty="0" smtClean="0"/>
              <a:t>Ask questions, listen to their needs, </a:t>
            </a:r>
            <a:br>
              <a:rPr lang="en-US" dirty="0" smtClean="0"/>
            </a:br>
            <a:r>
              <a:rPr lang="en-US" dirty="0" smtClean="0"/>
              <a:t>offer solutions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18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68672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Present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3581400"/>
          </a:xfrm>
        </p:spPr>
        <p:txBody>
          <a:bodyPr/>
          <a:lstStyle/>
          <a:p>
            <a:r>
              <a:rPr lang="en-US" dirty="0" smtClean="0"/>
              <a:t>Conduct a demonstration meeting</a:t>
            </a:r>
          </a:p>
          <a:p>
            <a:r>
              <a:rPr lang="en-US" dirty="0" smtClean="0"/>
              <a:t>Demonstration meeting resources</a:t>
            </a:r>
          </a:p>
          <a:p>
            <a:pPr lvl="1"/>
            <a:r>
              <a:rPr lang="en-US" dirty="0" smtClean="0"/>
              <a:t>Demonstration meeting team</a:t>
            </a:r>
          </a:p>
          <a:p>
            <a:pPr lvl="1"/>
            <a:r>
              <a:rPr lang="en-US" i="1" dirty="0" smtClean="0"/>
              <a:t>How to Build a Toastmasters Club </a:t>
            </a:r>
            <a:r>
              <a:rPr lang="en-US" dirty="0" smtClean="0"/>
              <a:t>(Item 121)</a:t>
            </a:r>
          </a:p>
          <a:p>
            <a:pPr lvl="1"/>
            <a:r>
              <a:rPr lang="en-US" dirty="0" smtClean="0"/>
              <a:t>Promotional </a:t>
            </a:r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19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036450"/>
      </p:ext>
    </p:extLst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28600"/>
            <a:ext cx="8610600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3"/>
                </a:solidFill>
              </a:rPr>
              <a:t>Address Questions and Concerns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3581400"/>
          </a:xfrm>
        </p:spPr>
        <p:txBody>
          <a:bodyPr/>
          <a:lstStyle/>
          <a:p>
            <a:pPr marL="398463" indent="-398463"/>
            <a:r>
              <a:rPr lang="en-US" dirty="0" smtClean="0"/>
              <a:t>Address questions and concerns</a:t>
            </a:r>
          </a:p>
          <a:p>
            <a:pPr marL="398463" indent="-398463"/>
            <a:r>
              <a:rPr lang="en-US" dirty="0" smtClean="0"/>
              <a:t>Ask for opportunity to establish a </a:t>
            </a:r>
            <a:br>
              <a:rPr lang="en-US" dirty="0" smtClean="0"/>
            </a:br>
            <a:r>
              <a:rPr lang="en-US" dirty="0" smtClean="0"/>
              <a:t>new club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20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72638"/>
      </p:ext>
    </p:extLst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Charter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1066800"/>
            <a:ext cx="8613648" cy="5257800"/>
          </a:xfrm>
        </p:spPr>
        <p:txBody>
          <a:bodyPr/>
          <a:lstStyle/>
          <a:p>
            <a:pPr marL="398463" indent="-398463"/>
            <a:r>
              <a:rPr lang="en-US" i="1" dirty="0" smtClean="0"/>
              <a:t>How to Build a Toastmasters Club </a:t>
            </a:r>
            <a:br>
              <a:rPr lang="en-US" i="1" dirty="0" smtClean="0"/>
            </a:br>
            <a:r>
              <a:rPr lang="en-US" dirty="0" smtClean="0"/>
              <a:t>(Item 121)</a:t>
            </a:r>
          </a:p>
          <a:p>
            <a:r>
              <a:rPr lang="en-US" dirty="0" smtClean="0"/>
              <a:t>Club sponsor responsibilities</a:t>
            </a:r>
          </a:p>
          <a:p>
            <a:pPr marL="744538" lvl="1" indent="-346075">
              <a:spcBef>
                <a:spcPts val="400"/>
              </a:spcBef>
              <a:tabLst>
                <a:tab pos="688975" algn="l"/>
              </a:tabLst>
            </a:pPr>
            <a:r>
              <a:rPr lang="en-US" dirty="0" smtClean="0"/>
              <a:t>Build membership to 20</a:t>
            </a:r>
          </a:p>
          <a:p>
            <a:pPr marL="744538" lvl="1" indent="-346075">
              <a:spcBef>
                <a:spcPts val="400"/>
              </a:spcBef>
              <a:tabLst>
                <a:tab pos="688975" algn="l"/>
              </a:tabLst>
            </a:pPr>
            <a:r>
              <a:rPr lang="en-US" dirty="0" smtClean="0"/>
              <a:t>Submit Application to Organize a Toastmasters Club and charter fee</a:t>
            </a:r>
          </a:p>
          <a:p>
            <a:pPr marL="688975" lvl="1" indent="-287338">
              <a:spcBef>
                <a:spcPts val="400"/>
              </a:spcBef>
              <a:tabLst>
                <a:tab pos="630238" algn="l"/>
              </a:tabLst>
            </a:pPr>
            <a:r>
              <a:rPr lang="en-US" dirty="0"/>
              <a:t> Assist club in electing officers, adopting a club constitution, and submitting charter forms</a:t>
            </a:r>
          </a:p>
          <a:p>
            <a:pPr marL="688975" lvl="1" indent="-287338">
              <a:spcBef>
                <a:spcPts val="400"/>
              </a:spcBef>
              <a:tabLst>
                <a:tab pos="688975" algn="l"/>
              </a:tabLst>
            </a:pPr>
            <a:r>
              <a:rPr lang="en-US" dirty="0"/>
              <a:t>Schedule </a:t>
            </a:r>
            <a:r>
              <a:rPr lang="en-US" dirty="0" smtClean="0"/>
              <a:t>charter </a:t>
            </a:r>
            <a:r>
              <a:rPr lang="en-US" dirty="0"/>
              <a:t>presentation meeting</a:t>
            </a:r>
          </a:p>
          <a:p>
            <a:pPr marL="342900" lvl="1" indent="-342900">
              <a:buClr>
                <a:schemeClr val="accent1"/>
              </a:buClr>
              <a:buFont typeface="Webdings" charset="0"/>
              <a:buChar char="4"/>
            </a:pPr>
            <a:r>
              <a:rPr lang="en-US" dirty="0"/>
              <a:t>Club mentors guide </a:t>
            </a:r>
            <a:r>
              <a:rPr lang="en-US" dirty="0" smtClean="0"/>
              <a:t>for </a:t>
            </a:r>
            <a:r>
              <a:rPr lang="en-US" dirty="0"/>
              <a:t>six to </a:t>
            </a:r>
            <a:r>
              <a:rPr lang="en-US" dirty="0" smtClean="0"/>
              <a:t>12 months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21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303773"/>
      </p:ext>
    </p:extLst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Follow Up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3581400"/>
          </a:xfrm>
        </p:spPr>
        <p:txBody>
          <a:bodyPr/>
          <a:lstStyle/>
          <a:p>
            <a:r>
              <a:rPr lang="en-US" dirty="0" smtClean="0"/>
              <a:t>Club mentor responsibilities</a:t>
            </a:r>
          </a:p>
          <a:p>
            <a:pPr lvl="1"/>
            <a:r>
              <a:rPr lang="en-US" dirty="0" smtClean="0"/>
              <a:t>Ensure officers understand duties</a:t>
            </a:r>
          </a:p>
          <a:p>
            <a:pPr lvl="1"/>
            <a:r>
              <a:rPr lang="en-US" dirty="0" smtClean="0"/>
              <a:t>Maintain membership strength</a:t>
            </a:r>
          </a:p>
          <a:p>
            <a:pPr lvl="1"/>
            <a:r>
              <a:rPr lang="en-US" dirty="0" smtClean="0"/>
              <a:t>Explain Toastmasters education program </a:t>
            </a:r>
            <a:br>
              <a:rPr lang="en-US" dirty="0" smtClean="0"/>
            </a:br>
            <a:r>
              <a:rPr lang="en-US" dirty="0" smtClean="0"/>
              <a:t>and DCP</a:t>
            </a:r>
          </a:p>
          <a:p>
            <a:r>
              <a:rPr lang="en-US" dirty="0" smtClean="0"/>
              <a:t>Cycle begins again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22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80943"/>
      </p:ext>
    </p:extLst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Review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23</a:t>
            </a:r>
            <a:endParaRPr lang="en-US" sz="1000" dirty="0">
              <a:solidFill>
                <a:srgbClr val="800000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4343400"/>
          </a:xfrm>
        </p:spPr>
        <p:txBody>
          <a:bodyPr/>
          <a:lstStyle/>
          <a:p>
            <a:pPr lvl="1"/>
            <a:r>
              <a:rPr lang="en-US" dirty="0" smtClean="0"/>
              <a:t>Describe relationship between establishing new clubs and the Toastmasters and district missions.</a:t>
            </a:r>
          </a:p>
          <a:p>
            <a:pPr lvl="1"/>
            <a:r>
              <a:rPr lang="en-US" dirty="0" smtClean="0"/>
              <a:t>Identify which district leader responsibilities help establish new clubs.</a:t>
            </a:r>
          </a:p>
          <a:p>
            <a:pPr lvl="1"/>
            <a:r>
              <a:rPr lang="en-US" dirty="0"/>
              <a:t>Recognize </a:t>
            </a:r>
            <a:r>
              <a:rPr lang="en-US" dirty="0" smtClean="0"/>
              <a:t>the support available to establish new clubs.</a:t>
            </a:r>
            <a:endParaRPr lang="en-US" dirty="0"/>
          </a:p>
          <a:p>
            <a:pPr lvl="1"/>
            <a:r>
              <a:rPr lang="en-US" dirty="0"/>
              <a:t>Describe the club-building cycle.</a:t>
            </a:r>
          </a:p>
          <a:p>
            <a:pPr lvl="1"/>
            <a:r>
              <a:rPr lang="en-US" dirty="0"/>
              <a:t>Identify opportunities for </a:t>
            </a:r>
            <a:r>
              <a:rPr lang="en-US" dirty="0" smtClean="0"/>
              <a:t>new clubs.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73992"/>
      </p:ext>
    </p:extLst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Conclusion: Closing Remarks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990600"/>
            <a:ext cx="8613648" cy="5105400"/>
          </a:xfrm>
        </p:spPr>
        <p:txBody>
          <a:bodyPr/>
          <a:lstStyle/>
          <a:p>
            <a:pPr marL="398463" indent="-398463"/>
            <a:r>
              <a:rPr lang="en-US" sz="3000" dirty="0" smtClean="0"/>
              <a:t>Club-building is basic to missions of Toastmasters and the district.</a:t>
            </a:r>
          </a:p>
          <a:p>
            <a:pPr marL="398463" indent="-398463"/>
            <a:r>
              <a:rPr lang="en-US" sz="3000" dirty="0" smtClean="0"/>
              <a:t>DDs</a:t>
            </a:r>
            <a:r>
              <a:rPr lang="en-US" sz="3000" dirty="0" smtClean="0"/>
              <a:t>, </a:t>
            </a:r>
            <a:r>
              <a:rPr lang="en-US" sz="3000" dirty="0" smtClean="0"/>
              <a:t>CGDs</a:t>
            </a:r>
            <a:r>
              <a:rPr lang="en-US" sz="3000" dirty="0" smtClean="0"/>
              <a:t>, club sponsors, and club mentors have club-building roles.</a:t>
            </a:r>
          </a:p>
          <a:p>
            <a:pPr marL="398463" indent="-398463"/>
            <a:r>
              <a:rPr lang="en-US" sz="3000" dirty="0" smtClean="0"/>
              <a:t>The district may establish club-building committees and teams.</a:t>
            </a:r>
          </a:p>
          <a:p>
            <a:pPr marL="398463" indent="-398463"/>
            <a:r>
              <a:rPr lang="en-US" sz="3000" dirty="0"/>
              <a:t>The club-building cycle has six steps.</a:t>
            </a:r>
          </a:p>
          <a:p>
            <a:pPr marL="398463" indent="-398463"/>
            <a:r>
              <a:rPr lang="en-US" sz="3000" dirty="0"/>
              <a:t>Area and division </a:t>
            </a:r>
            <a:r>
              <a:rPr lang="en-US" sz="3000" dirty="0" smtClean="0"/>
              <a:t>directors </a:t>
            </a:r>
            <a:r>
              <a:rPr lang="en-US" sz="3000" dirty="0"/>
              <a:t>have opportunities to assist club building efforts</a:t>
            </a:r>
            <a:r>
              <a:rPr lang="en-US" sz="3000" dirty="0" smtClean="0"/>
              <a:t>.</a:t>
            </a:r>
          </a:p>
          <a:p>
            <a:pPr marL="398463" indent="-398463"/>
            <a:r>
              <a:rPr lang="en-US" sz="3000" dirty="0"/>
              <a:t>Club leads can come from anywhere.</a:t>
            </a:r>
          </a:p>
          <a:p>
            <a:pPr marL="398463" indent="-398463"/>
            <a:endParaRPr lang="en-US" sz="3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24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854265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Session Objectives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8720"/>
            <a:ext cx="8229600" cy="3581400"/>
          </a:xfrm>
        </p:spPr>
        <p:txBody>
          <a:bodyPr/>
          <a:lstStyle/>
          <a:p>
            <a:pPr lvl="1"/>
            <a:r>
              <a:rPr lang="en-US" dirty="0" smtClean="0"/>
              <a:t>Describe relationship between establishing new clubs and the Toastmasters and district missions.</a:t>
            </a:r>
          </a:p>
          <a:p>
            <a:pPr lvl="1"/>
            <a:r>
              <a:rPr lang="en-US" dirty="0" smtClean="0"/>
              <a:t>Identify which district leader responsibilities help establish new clubs.</a:t>
            </a:r>
          </a:p>
          <a:p>
            <a:pPr lvl="1"/>
            <a:r>
              <a:rPr lang="en-US" dirty="0"/>
              <a:t>Recognize </a:t>
            </a:r>
            <a:r>
              <a:rPr lang="en-US" dirty="0" smtClean="0"/>
              <a:t>the support available to establish new clubs.</a:t>
            </a:r>
            <a:endParaRPr lang="en-US" dirty="0"/>
          </a:p>
          <a:p>
            <a:pPr lvl="1"/>
            <a:r>
              <a:rPr lang="en-US" dirty="0"/>
              <a:t>Describe the club-building cycle.</a:t>
            </a:r>
          </a:p>
          <a:p>
            <a:pPr lvl="1"/>
            <a:r>
              <a:rPr lang="en-US" dirty="0"/>
              <a:t>Identify opportunities for </a:t>
            </a:r>
            <a:r>
              <a:rPr lang="en-US" dirty="0" smtClean="0"/>
              <a:t>new clubs.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2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7297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Toastmasters Mission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6858000" cy="3581400"/>
          </a:xfrm>
        </p:spPr>
        <p:txBody>
          <a:bodyPr/>
          <a:lstStyle/>
          <a:p>
            <a:pPr marL="0" indent="0">
              <a:spcBef>
                <a:spcPts val="900"/>
              </a:spcBef>
              <a:buNone/>
            </a:pPr>
            <a:r>
              <a:rPr lang="en-US" sz="3600" dirty="0" smtClean="0"/>
              <a:t>We empower individuals to </a:t>
            </a:r>
            <a:br>
              <a:rPr lang="en-US" sz="3600" dirty="0" smtClean="0"/>
            </a:br>
            <a:r>
              <a:rPr lang="en-US" sz="3600" dirty="0" smtClean="0"/>
              <a:t>become more effective </a:t>
            </a:r>
            <a:br>
              <a:rPr lang="en-US" sz="3600" dirty="0" smtClean="0"/>
            </a:br>
            <a:r>
              <a:rPr lang="en-US" sz="3600" dirty="0" smtClean="0"/>
              <a:t>communicators and leaders.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3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7590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District Mission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477000" cy="3581400"/>
          </a:xfrm>
        </p:spPr>
        <p:txBody>
          <a:bodyPr/>
          <a:lstStyle/>
          <a:p>
            <a:pPr marL="0" indent="0">
              <a:spcBef>
                <a:spcPts val="900"/>
              </a:spcBef>
              <a:buNone/>
            </a:pPr>
            <a:r>
              <a:rPr lang="en-US" sz="3600" dirty="0"/>
              <a:t>We </a:t>
            </a:r>
            <a:r>
              <a:rPr lang="en-US" sz="3600" dirty="0" smtClean="0"/>
              <a:t>build new clubs and support all clubs in achieving excellence.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4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300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New Clubs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88720"/>
            <a:ext cx="8610600" cy="3581400"/>
          </a:xfrm>
        </p:spPr>
        <p:txBody>
          <a:bodyPr/>
          <a:lstStyle/>
          <a:p>
            <a:r>
              <a:rPr lang="en-US" sz="2800" dirty="0" smtClean="0"/>
              <a:t>New clubs offer Toastmasters benefits to </a:t>
            </a:r>
            <a:br>
              <a:rPr lang="en-US" sz="2800" dirty="0" smtClean="0"/>
            </a:br>
            <a:r>
              <a:rPr lang="en-US" sz="2800" dirty="0" smtClean="0"/>
              <a:t>more people.</a:t>
            </a:r>
          </a:p>
          <a:p>
            <a:r>
              <a:rPr lang="en-US" sz="2800" dirty="0" smtClean="0"/>
              <a:t>Establishing new clubs provides improved communication and leadership experiences.</a:t>
            </a:r>
          </a:p>
          <a:p>
            <a:r>
              <a:rPr lang="en-US" sz="2800" dirty="0" smtClean="0"/>
              <a:t>Area and division governors have support to </a:t>
            </a:r>
            <a:br>
              <a:rPr lang="en-US" sz="2800" dirty="0" smtClean="0"/>
            </a:br>
            <a:r>
              <a:rPr lang="en-US" sz="2800" dirty="0" smtClean="0"/>
              <a:t>build clubs.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5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11653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Club Builders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3581400"/>
          </a:xfrm>
        </p:spPr>
        <p:txBody>
          <a:bodyPr/>
          <a:lstStyle/>
          <a:p>
            <a:pPr marL="398463" indent="-398463"/>
            <a:r>
              <a:rPr lang="en-US" dirty="0" smtClean="0"/>
              <a:t>All Toastmasters expand the network of clubs, areas, and divisions.</a:t>
            </a:r>
          </a:p>
          <a:p>
            <a:pPr marL="398463" indent="-398463"/>
            <a:r>
              <a:rPr lang="en-US" dirty="0" smtClean="0"/>
              <a:t>Area and division </a:t>
            </a:r>
            <a:r>
              <a:rPr lang="en-US" dirty="0" smtClean="0"/>
              <a:t>directors</a:t>
            </a:r>
            <a:r>
              <a:rPr lang="en-US" dirty="0" smtClean="0"/>
              <a:t> </a:t>
            </a:r>
            <a:r>
              <a:rPr lang="en-US" dirty="0" smtClean="0"/>
              <a:t>serve as liaisons between districts and clubs. </a:t>
            </a:r>
          </a:p>
          <a:p>
            <a:pPr marL="398463" indent="-398463"/>
            <a:r>
              <a:rPr lang="en-US" dirty="0" smtClean="0"/>
              <a:t>Area and division </a:t>
            </a:r>
            <a:r>
              <a:rPr lang="en-US" dirty="0" smtClean="0"/>
              <a:t>directors </a:t>
            </a:r>
            <a:r>
              <a:rPr lang="en-US" dirty="0" smtClean="0"/>
              <a:t>work with sponsors and mentors.</a:t>
            </a:r>
          </a:p>
          <a:p>
            <a:pPr marL="398463" indent="-398463"/>
            <a:r>
              <a:rPr lang="en-US" dirty="0" smtClean="0"/>
              <a:t>Area and division </a:t>
            </a:r>
            <a:r>
              <a:rPr lang="en-US" dirty="0" smtClean="0"/>
              <a:t>directors </a:t>
            </a:r>
            <a:r>
              <a:rPr lang="en-US" dirty="0" smtClean="0"/>
              <a:t>fulfill duties that support club-building.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17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6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98847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6369"/>
            <a:ext cx="64770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spc="100" dirty="0" smtClean="0">
                <a:solidFill>
                  <a:schemeClr val="bg1"/>
                </a:solidFill>
              </a:rPr>
              <a:t>CLUB BUILDERS RESPONSIBILITIES GAME</a:t>
            </a:r>
            <a:endParaRPr lang="en-US" sz="2100" b="1" spc="1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447800"/>
            <a:ext cx="8077200" cy="441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Serve as contact for demonstration meetings</a:t>
            </a:r>
            <a:br>
              <a:rPr lang="en-US" sz="2800" dirty="0" smtClean="0"/>
            </a:br>
            <a:r>
              <a:rPr lang="en-US" sz="2800" dirty="0" smtClean="0"/>
              <a:t>and </a:t>
            </a:r>
            <a:r>
              <a:rPr lang="en-US" sz="2800" dirty="0"/>
              <a:t>p</a:t>
            </a:r>
            <a:r>
              <a:rPr lang="en-US" sz="2800" dirty="0" smtClean="0"/>
              <a:t>re-charter information meetings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Generate interest and recruit members in </a:t>
            </a:r>
            <a:br>
              <a:rPr lang="en-US" sz="2800" dirty="0" smtClean="0"/>
            </a:br>
            <a:r>
              <a:rPr lang="en-US" sz="2800" dirty="0" smtClean="0"/>
              <a:t>new clubs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Show new clubs how to hold meetings and elect officers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Submit charter paperwork, fees, and dues to World Headquarters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Plan charter presentation meetings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228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DISTRICT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1134" y="6172200"/>
            <a:ext cx="24384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 GROWTH</a:t>
            </a:r>
            <a:endParaRPr lang="en-US" sz="16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72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SPONSOR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04667" y="6172200"/>
            <a:ext cx="1439333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MENTOR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D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78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C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3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B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07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>
                    <a:lumMod val="75000"/>
                  </a:schemeClr>
                </a:solidFill>
                <a:latin typeface="Arial Black"/>
                <a:cs typeface="Arial Black"/>
              </a:rPr>
              <a:t>A</a:t>
            </a:r>
            <a:endParaRPr lang="en-US" sz="2700" b="1" dirty="0">
              <a:solidFill>
                <a:schemeClr val="bg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8800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7812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2958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344831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8458200" y="57150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7a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60943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6369"/>
            <a:ext cx="64770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spc="100" dirty="0">
                <a:solidFill>
                  <a:schemeClr val="bg1"/>
                </a:solidFill>
              </a:rPr>
              <a:t>CLUB BUILDERS RESPONSIBILITIES GAME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/>
                </a:solidFill>
              </a:rPr>
              <a:t>Club-building Responsibilities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077200" cy="441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Serve as contact for demonstration meetings and pre-charter information meetings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Generate interest and recruit members in </a:t>
            </a:r>
            <a:br>
              <a:rPr lang="en-US" sz="2800" dirty="0" smtClean="0"/>
            </a:br>
            <a:r>
              <a:rPr lang="en-US" sz="2800" dirty="0" smtClean="0"/>
              <a:t>new clubs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Show new clubs how to hold meetings and elect officers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Submit charter paperwork, fees, and dues to World Headquarters</a:t>
            </a:r>
          </a:p>
          <a:p>
            <a:pPr marL="457200" indent="-457200">
              <a:lnSpc>
                <a:spcPct val="9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800" dirty="0" smtClean="0"/>
              <a:t>Plan charter presentation meetings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2867" y="6172200"/>
            <a:ext cx="17526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DISTRICT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1134" y="6172200"/>
            <a:ext cx="24384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 GROWTH</a:t>
            </a:r>
            <a:endParaRPr lang="en-US" sz="16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DIRECTOR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7267" y="6172200"/>
            <a:ext cx="1752600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  <a:latin typeface="Arial Black"/>
                <a:cs typeface="Arial Black"/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  <a:latin typeface="Arial Black"/>
                <a:cs typeface="Arial Black"/>
              </a:rPr>
              <a:t>SPONSOR</a:t>
            </a:r>
            <a:endParaRPr lang="en-US" sz="1600" b="1" dirty="0">
              <a:solidFill>
                <a:srgbClr val="FFFFFF"/>
              </a:solidFill>
              <a:latin typeface="Arial Black"/>
              <a:cs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04667" y="6172200"/>
            <a:ext cx="1439333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CLUB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rgbClr val="FFFFFF"/>
                </a:solidFill>
              </a:rPr>
              <a:t>MENTOR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D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C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BFBFBF"/>
                </a:solidFill>
                <a:latin typeface="Arial Black"/>
                <a:cs typeface="Arial Black"/>
              </a:rPr>
              <a:t>B</a:t>
            </a:r>
            <a:endParaRPr lang="en-US" sz="2700" b="1" dirty="0">
              <a:solidFill>
                <a:srgbClr val="BFBFBF"/>
              </a:solidFill>
              <a:latin typeface="Arial Black"/>
              <a:cs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700" y="6167735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>
                    <a:lumMod val="75000"/>
                  </a:schemeClr>
                </a:solidFill>
                <a:latin typeface="Arial Black"/>
                <a:cs typeface="Arial Black"/>
              </a:rPr>
              <a:t>A</a:t>
            </a:r>
            <a:endParaRPr lang="en-US" sz="2700" b="1" dirty="0">
              <a:solidFill>
                <a:schemeClr val="bg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8800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812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95897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44831" y="6248400"/>
            <a:ext cx="3810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58200" y="57150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800000"/>
                </a:solidFill>
              </a:rPr>
              <a:t>7b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5051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1- blank_template">
  <a:themeElements>
    <a:clrScheme name="Basic 14">
      <a:dk1>
        <a:srgbClr val="000000"/>
      </a:dk1>
      <a:lt1>
        <a:srgbClr val="FFFFFF"/>
      </a:lt1>
      <a:dk2>
        <a:srgbClr val="004165"/>
      </a:dk2>
      <a:lt2>
        <a:srgbClr val="808080"/>
      </a:lt2>
      <a:accent1>
        <a:srgbClr val="772432"/>
      </a:accent1>
      <a:accent2>
        <a:srgbClr val="004165"/>
      </a:accent2>
      <a:accent3>
        <a:srgbClr val="FFFFFF"/>
      </a:accent3>
      <a:accent4>
        <a:srgbClr val="000000"/>
      </a:accent4>
      <a:accent5>
        <a:srgbClr val="BDACAD"/>
      </a:accent5>
      <a:accent6>
        <a:srgbClr val="003A5B"/>
      </a:accent6>
      <a:hlink>
        <a:srgbClr val="CD202C"/>
      </a:hlink>
      <a:folHlink>
        <a:srgbClr val="CD202C"/>
      </a:folHlink>
    </a:clrScheme>
    <a:fontScheme name="Basic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asi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 13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A9B2B1"/>
        </a:hlink>
        <a:folHlink>
          <a:srgbClr val="F2DF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 14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CD202C"/>
        </a:hlink>
        <a:folHlink>
          <a:srgbClr val="CD202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 15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A9B2B1"/>
        </a:hlink>
        <a:folHlink>
          <a:srgbClr val="CD20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pacer">
  <a:themeElements>
    <a:clrScheme name="Spacer 13">
      <a:dk1>
        <a:srgbClr val="000000"/>
      </a:dk1>
      <a:lt1>
        <a:srgbClr val="FFFFFF"/>
      </a:lt1>
      <a:dk2>
        <a:srgbClr val="004165"/>
      </a:dk2>
      <a:lt2>
        <a:srgbClr val="808080"/>
      </a:lt2>
      <a:accent1>
        <a:srgbClr val="772432"/>
      </a:accent1>
      <a:accent2>
        <a:srgbClr val="004165"/>
      </a:accent2>
      <a:accent3>
        <a:srgbClr val="FFFFFF"/>
      </a:accent3>
      <a:accent4>
        <a:srgbClr val="000000"/>
      </a:accent4>
      <a:accent5>
        <a:srgbClr val="BDACAD"/>
      </a:accent5>
      <a:accent6>
        <a:srgbClr val="003A5B"/>
      </a:accent6>
      <a:hlink>
        <a:srgbClr val="CD202C"/>
      </a:hlink>
      <a:folHlink>
        <a:srgbClr val="CD202C"/>
      </a:folHlink>
    </a:clrScheme>
    <a:fontScheme name="Spacer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pac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13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CD202C"/>
        </a:hlink>
        <a:folHlink>
          <a:srgbClr val="CD202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14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A9B2B1"/>
        </a:hlink>
        <a:folHlink>
          <a:srgbClr val="CD20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2011- blank_template.pot</Template>
  <TotalTime>465</TotalTime>
  <Words>916</Words>
  <Application>Microsoft Office PowerPoint</Application>
  <PresentationFormat>On-screen Show (4:3)</PresentationFormat>
  <Paragraphs>299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ヒラギノ角ゴ Pro W3</vt:lpstr>
      <vt:lpstr>Arial</vt:lpstr>
      <vt:lpstr>Arial Black</vt:lpstr>
      <vt:lpstr>Calibri</vt:lpstr>
      <vt:lpstr>Webdings</vt:lpstr>
      <vt:lpstr>Wingdings</vt:lpstr>
      <vt:lpstr>2011- blank_template</vt:lpstr>
      <vt:lpstr>Spacer</vt:lpstr>
      <vt:lpstr>AREA AND DIVISION DIRACTOR TRAINING</vt:lpstr>
      <vt:lpstr>Session Agenda</vt:lpstr>
      <vt:lpstr>Session Objectives</vt:lpstr>
      <vt:lpstr>Toastmasters Mission</vt:lpstr>
      <vt:lpstr>District Mission</vt:lpstr>
      <vt:lpstr>New Clubs</vt:lpstr>
      <vt:lpstr>Club Builders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Club-building Team Support</vt:lpstr>
      <vt:lpstr>Club-building Cycle</vt:lpstr>
      <vt:lpstr>Identify Leads and Prospects</vt:lpstr>
      <vt:lpstr>Contact and Qualify</vt:lpstr>
      <vt:lpstr>Present</vt:lpstr>
      <vt:lpstr>Address Questions and Concerns</vt:lpstr>
      <vt:lpstr>Charter</vt:lpstr>
      <vt:lpstr>Follow Up</vt:lpstr>
      <vt:lpstr>Review</vt:lpstr>
      <vt:lpstr>Conclusion: Closing Remarks</vt:lpstr>
    </vt:vector>
  </TitlesOfParts>
  <Company>Toastmasters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Diana Helms</dc:creator>
  <cp:lastModifiedBy>Tiam Teang Tay</cp:lastModifiedBy>
  <cp:revision>48</cp:revision>
  <cp:lastPrinted>2012-06-05T23:43:53Z</cp:lastPrinted>
  <dcterms:created xsi:type="dcterms:W3CDTF">2011-08-11T18:02:08Z</dcterms:created>
  <dcterms:modified xsi:type="dcterms:W3CDTF">2015-05-31T05:14:19Z</dcterms:modified>
</cp:coreProperties>
</file>