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322" r:id="rId2"/>
    <p:sldId id="266" r:id="rId3"/>
    <p:sldId id="293" r:id="rId4"/>
    <p:sldId id="319" r:id="rId5"/>
    <p:sldId id="328" r:id="rId6"/>
    <p:sldId id="324" r:id="rId7"/>
    <p:sldId id="320" r:id="rId8"/>
    <p:sldId id="325" r:id="rId9"/>
    <p:sldId id="326" r:id="rId10"/>
    <p:sldId id="318" r:id="rId11"/>
  </p:sldIdLst>
  <p:sldSz cx="9144000" cy="6858000" type="screen4x3"/>
  <p:notesSz cx="7016750" cy="930275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" charset="0"/>
        <a:ea typeface="ヒラギノ角ゴ Pro W3" charset="-128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" charset="0"/>
        <a:ea typeface="ヒラギノ角ゴ Pro W3" charset="-128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" charset="0"/>
        <a:ea typeface="ヒラギノ角ゴ Pro W3" charset="-128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" charset="0"/>
        <a:ea typeface="ヒラギノ角ゴ Pro W3" charset="-128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" charset="0"/>
        <a:ea typeface="ヒラギノ角ゴ Pro W3" charset="-128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" charset="0"/>
        <a:ea typeface="ヒラギノ角ゴ Pro W3" charset="-128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" charset="0"/>
        <a:ea typeface="ヒラギノ角ゴ Pro W3" charset="-128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" charset="0"/>
        <a:ea typeface="ヒラギノ角ゴ Pro W3" charset="-128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" charset="0"/>
        <a:ea typeface="ヒラギノ角ゴ Pro W3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064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AF0029"/>
    <a:srgbClr val="772432"/>
    <a:srgbClr val="993366"/>
    <a:srgbClr val="FFE249"/>
    <a:srgbClr val="DDDDDD"/>
    <a:srgbClr val="66CCFF"/>
    <a:srgbClr val="0080FF"/>
    <a:srgbClr val="FF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64" y="-102"/>
      </p:cViewPr>
      <p:guideLst>
        <p:guide orient="horz" pos="206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9" d="100"/>
          <a:sy n="99" d="100"/>
        </p:scale>
        <p:origin x="-3416" y="-112"/>
      </p:cViewPr>
      <p:guideLst>
        <p:guide orient="horz" pos="2930"/>
        <p:guide pos="221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821580-E645-4C02-9A66-C09515AF5638}" type="doc">
      <dgm:prSet loTypeId="urn:microsoft.com/office/officeart/2005/8/layout/pyramid3" loCatId="pyramid" qsTypeId="urn:microsoft.com/office/officeart/2005/8/quickstyle/simple1" qsCatId="simple" csTypeId="urn:microsoft.com/office/officeart/2005/8/colors/accent1_2" csCatId="accent1" phldr="1"/>
      <dgm:spPr/>
    </dgm:pt>
    <dgm:pt modelId="{57085A41-F7A6-407E-944F-1CD0126031FE}">
      <dgm:prSet phldrT="[Text]"/>
      <dgm:spPr/>
      <dgm:t>
        <a:bodyPr/>
        <a:lstStyle/>
        <a:p>
          <a:r>
            <a:rPr lang="en-SG" dirty="0" smtClean="0"/>
            <a:t>D80 Toastmasters</a:t>
          </a:r>
          <a:endParaRPr lang="en-GB" dirty="0"/>
        </a:p>
      </dgm:t>
    </dgm:pt>
    <dgm:pt modelId="{BBAED2EC-238F-4883-BC5D-3A0FE14123BF}" type="parTrans" cxnId="{30D70AD6-A8D2-4FFB-8EB5-804F4887F2D9}">
      <dgm:prSet/>
      <dgm:spPr/>
      <dgm:t>
        <a:bodyPr/>
        <a:lstStyle/>
        <a:p>
          <a:endParaRPr lang="en-GB"/>
        </a:p>
      </dgm:t>
    </dgm:pt>
    <dgm:pt modelId="{62AF0D70-B335-4E37-BF06-60D1AFA28E81}" type="sibTrans" cxnId="{30D70AD6-A8D2-4FFB-8EB5-804F4887F2D9}">
      <dgm:prSet/>
      <dgm:spPr/>
      <dgm:t>
        <a:bodyPr/>
        <a:lstStyle/>
        <a:p>
          <a:endParaRPr lang="en-GB"/>
        </a:p>
      </dgm:t>
    </dgm:pt>
    <dgm:pt modelId="{32D2F4E3-7DBD-475C-BC8A-4539F66DFF43}">
      <dgm:prSet phldrT="[Text]"/>
      <dgm:spPr/>
      <dgm:t>
        <a:bodyPr/>
        <a:lstStyle/>
        <a:p>
          <a:r>
            <a:rPr lang="en-SG" dirty="0" smtClean="0"/>
            <a:t>Division &amp; Area Councils</a:t>
          </a:r>
          <a:endParaRPr lang="en-GB" dirty="0"/>
        </a:p>
      </dgm:t>
    </dgm:pt>
    <dgm:pt modelId="{DB4E2941-37D1-4C35-AEBC-1DF288E4A3D6}" type="parTrans" cxnId="{9C7BFF9B-24D3-401D-A2D7-0F5A366C76F5}">
      <dgm:prSet/>
      <dgm:spPr/>
      <dgm:t>
        <a:bodyPr/>
        <a:lstStyle/>
        <a:p>
          <a:endParaRPr lang="en-GB"/>
        </a:p>
      </dgm:t>
    </dgm:pt>
    <dgm:pt modelId="{E822EAC4-E303-42E3-8A7B-77F054C8699F}" type="sibTrans" cxnId="{9C7BFF9B-24D3-401D-A2D7-0F5A366C76F5}">
      <dgm:prSet/>
      <dgm:spPr/>
      <dgm:t>
        <a:bodyPr/>
        <a:lstStyle/>
        <a:p>
          <a:endParaRPr lang="en-GB"/>
        </a:p>
      </dgm:t>
    </dgm:pt>
    <dgm:pt modelId="{EFC1E581-3D36-4C56-916D-2BA640B34200}">
      <dgm:prSet phldrT="[Text]"/>
      <dgm:spPr/>
      <dgm:t>
        <a:bodyPr/>
        <a:lstStyle/>
        <a:p>
          <a:r>
            <a:rPr lang="en-SG" dirty="0" smtClean="0"/>
            <a:t>Club Growth Committee</a:t>
          </a:r>
          <a:endParaRPr lang="en-GB" dirty="0"/>
        </a:p>
      </dgm:t>
    </dgm:pt>
    <dgm:pt modelId="{D7BDBEEA-FE0D-4BE6-B313-C273BC9F2703}" type="parTrans" cxnId="{583C5BE4-C2FB-411D-86B6-62BCA5C0D953}">
      <dgm:prSet/>
      <dgm:spPr/>
      <dgm:t>
        <a:bodyPr/>
        <a:lstStyle/>
        <a:p>
          <a:endParaRPr lang="en-GB"/>
        </a:p>
      </dgm:t>
    </dgm:pt>
    <dgm:pt modelId="{D7D7AFA3-9061-4A32-9E93-BD2256E12235}" type="sibTrans" cxnId="{583C5BE4-C2FB-411D-86B6-62BCA5C0D953}">
      <dgm:prSet/>
      <dgm:spPr/>
      <dgm:t>
        <a:bodyPr/>
        <a:lstStyle/>
        <a:p>
          <a:endParaRPr lang="en-GB"/>
        </a:p>
      </dgm:t>
    </dgm:pt>
    <dgm:pt modelId="{5F02EEDB-4E99-4460-8968-4A2F45FA35F2}">
      <dgm:prSet phldrT="[Text]"/>
      <dgm:spPr/>
      <dgm:t>
        <a:bodyPr/>
        <a:lstStyle/>
        <a:p>
          <a:r>
            <a:rPr lang="en-SG" dirty="0" smtClean="0"/>
            <a:t>Club Growth Director &amp; SDOs</a:t>
          </a:r>
          <a:endParaRPr lang="en-GB" dirty="0"/>
        </a:p>
      </dgm:t>
    </dgm:pt>
    <dgm:pt modelId="{0E34D01B-F5AF-4ADB-A50A-05C6544569C7}" type="parTrans" cxnId="{F556DCFD-6D93-43E3-9253-F74F44D4C5C1}">
      <dgm:prSet/>
      <dgm:spPr/>
      <dgm:t>
        <a:bodyPr/>
        <a:lstStyle/>
        <a:p>
          <a:endParaRPr lang="en-GB"/>
        </a:p>
      </dgm:t>
    </dgm:pt>
    <dgm:pt modelId="{A4EB3FB8-FFCB-43C2-8C9A-EC0D1F7702C6}" type="sibTrans" cxnId="{F556DCFD-6D93-43E3-9253-F74F44D4C5C1}">
      <dgm:prSet/>
      <dgm:spPr/>
      <dgm:t>
        <a:bodyPr/>
        <a:lstStyle/>
        <a:p>
          <a:endParaRPr lang="en-GB"/>
        </a:p>
      </dgm:t>
    </dgm:pt>
    <dgm:pt modelId="{4853F610-FBAF-4F55-ABDD-153F00F3C443}">
      <dgm:prSet phldrT="[Text]"/>
      <dgm:spPr/>
      <dgm:t>
        <a:bodyPr/>
        <a:lstStyle/>
        <a:p>
          <a:r>
            <a:rPr lang="en-SG" dirty="0" smtClean="0"/>
            <a:t>Club Presidents &amp; </a:t>
          </a:r>
          <a:r>
            <a:rPr lang="en-SG" dirty="0" err="1" smtClean="0"/>
            <a:t>Exco</a:t>
          </a:r>
          <a:endParaRPr lang="en-GB" dirty="0"/>
        </a:p>
      </dgm:t>
    </dgm:pt>
    <dgm:pt modelId="{1F112D9B-FF09-4024-914B-4789D3834B5E}" type="parTrans" cxnId="{9B8BC598-5A2A-4E0F-98FC-C9DE9DDFCA3C}">
      <dgm:prSet/>
      <dgm:spPr/>
      <dgm:t>
        <a:bodyPr/>
        <a:lstStyle/>
        <a:p>
          <a:endParaRPr lang="en-GB"/>
        </a:p>
      </dgm:t>
    </dgm:pt>
    <dgm:pt modelId="{7E0A2401-6FF9-4689-9B9B-0DCD3B701ABB}" type="sibTrans" cxnId="{9B8BC598-5A2A-4E0F-98FC-C9DE9DDFCA3C}">
      <dgm:prSet/>
      <dgm:spPr/>
      <dgm:t>
        <a:bodyPr/>
        <a:lstStyle/>
        <a:p>
          <a:endParaRPr lang="en-GB"/>
        </a:p>
      </dgm:t>
    </dgm:pt>
    <dgm:pt modelId="{E77DB644-5A5C-4E77-ABF8-167963DF647D}" type="pres">
      <dgm:prSet presAssocID="{2B821580-E645-4C02-9A66-C09515AF5638}" presName="Name0" presStyleCnt="0">
        <dgm:presLayoutVars>
          <dgm:dir/>
          <dgm:animLvl val="lvl"/>
          <dgm:resizeHandles val="exact"/>
        </dgm:presLayoutVars>
      </dgm:prSet>
      <dgm:spPr/>
    </dgm:pt>
    <dgm:pt modelId="{5DC055CC-861E-44AE-B8C6-38D60A336CD4}" type="pres">
      <dgm:prSet presAssocID="{57085A41-F7A6-407E-944F-1CD0126031FE}" presName="Name8" presStyleCnt="0"/>
      <dgm:spPr/>
    </dgm:pt>
    <dgm:pt modelId="{068E29CF-4F9B-408A-9012-3987802C5AF9}" type="pres">
      <dgm:prSet presAssocID="{57085A41-F7A6-407E-944F-1CD0126031FE}" presName="level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97F4621-5ADE-4902-99DD-8932205B4A11}" type="pres">
      <dgm:prSet presAssocID="{57085A41-F7A6-407E-944F-1CD0126031F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9157C98-2D96-4D98-850C-79DD3D8E9933}" type="pres">
      <dgm:prSet presAssocID="{4853F610-FBAF-4F55-ABDD-153F00F3C443}" presName="Name8" presStyleCnt="0"/>
      <dgm:spPr/>
    </dgm:pt>
    <dgm:pt modelId="{14EAAB95-08EE-4C51-8166-9836B77F2BE0}" type="pres">
      <dgm:prSet presAssocID="{4853F610-FBAF-4F55-ABDD-153F00F3C443}" presName="level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9FD16B1-9B2C-4960-BA9B-6A45EABFA4C2}" type="pres">
      <dgm:prSet presAssocID="{4853F610-FBAF-4F55-ABDD-153F00F3C44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D6D670B-BEF3-4F06-9110-734F1380707A}" type="pres">
      <dgm:prSet presAssocID="{32D2F4E3-7DBD-475C-BC8A-4539F66DFF43}" presName="Name8" presStyleCnt="0"/>
      <dgm:spPr/>
    </dgm:pt>
    <dgm:pt modelId="{AB47355F-E6BC-4594-80EB-D80789388E44}" type="pres">
      <dgm:prSet presAssocID="{32D2F4E3-7DBD-475C-BC8A-4539F66DFF43}" presName="level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33545AF-C722-42D6-B37E-32A339885C1B}" type="pres">
      <dgm:prSet presAssocID="{32D2F4E3-7DBD-475C-BC8A-4539F66DFF4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EC6F01A-FA55-4E9D-8735-E35D58723EC9}" type="pres">
      <dgm:prSet presAssocID="{EFC1E581-3D36-4C56-916D-2BA640B34200}" presName="Name8" presStyleCnt="0"/>
      <dgm:spPr/>
    </dgm:pt>
    <dgm:pt modelId="{03430619-8806-47F1-823B-B2462865E7D2}" type="pres">
      <dgm:prSet presAssocID="{EFC1E581-3D36-4C56-916D-2BA640B34200}" presName="level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F4A5EF4-B56D-42A1-8D41-F7276CCC3968}" type="pres">
      <dgm:prSet presAssocID="{EFC1E581-3D36-4C56-916D-2BA640B3420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7B6027E-8B16-49FE-989A-AF7E180420E8}" type="pres">
      <dgm:prSet presAssocID="{5F02EEDB-4E99-4460-8968-4A2F45FA35F2}" presName="Name8" presStyleCnt="0"/>
      <dgm:spPr/>
    </dgm:pt>
    <dgm:pt modelId="{6EF90D19-AD1D-4AA9-8E70-5FEF2D8B9757}" type="pres">
      <dgm:prSet presAssocID="{5F02EEDB-4E99-4460-8968-4A2F45FA35F2}" presName="level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06B4D9B-3671-4CA5-AF4E-3D6EB3106B98}" type="pres">
      <dgm:prSet presAssocID="{5F02EEDB-4E99-4460-8968-4A2F45FA35F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82813308-E849-4E13-A9CB-C98E86354552}" type="presOf" srcId="{32D2F4E3-7DBD-475C-BC8A-4539F66DFF43}" destId="{A33545AF-C722-42D6-B37E-32A339885C1B}" srcOrd="1" destOrd="0" presId="urn:microsoft.com/office/officeart/2005/8/layout/pyramid3"/>
    <dgm:cxn modelId="{F556DCFD-6D93-43E3-9253-F74F44D4C5C1}" srcId="{2B821580-E645-4C02-9A66-C09515AF5638}" destId="{5F02EEDB-4E99-4460-8968-4A2F45FA35F2}" srcOrd="4" destOrd="0" parTransId="{0E34D01B-F5AF-4ADB-A50A-05C6544569C7}" sibTransId="{A4EB3FB8-FFCB-43C2-8C9A-EC0D1F7702C6}"/>
    <dgm:cxn modelId="{9B8BC598-5A2A-4E0F-98FC-C9DE9DDFCA3C}" srcId="{2B821580-E645-4C02-9A66-C09515AF5638}" destId="{4853F610-FBAF-4F55-ABDD-153F00F3C443}" srcOrd="1" destOrd="0" parTransId="{1F112D9B-FF09-4024-914B-4789D3834B5E}" sibTransId="{7E0A2401-6FF9-4689-9B9B-0DCD3B701ABB}"/>
    <dgm:cxn modelId="{A675E74B-9D76-4A88-975C-60A0D5E64047}" type="presOf" srcId="{4853F610-FBAF-4F55-ABDD-153F00F3C443}" destId="{14EAAB95-08EE-4C51-8166-9836B77F2BE0}" srcOrd="0" destOrd="0" presId="urn:microsoft.com/office/officeart/2005/8/layout/pyramid3"/>
    <dgm:cxn modelId="{C9076932-7D1D-450E-A35C-E6F2FB9AC8FF}" type="presOf" srcId="{2B821580-E645-4C02-9A66-C09515AF5638}" destId="{E77DB644-5A5C-4E77-ABF8-167963DF647D}" srcOrd="0" destOrd="0" presId="urn:microsoft.com/office/officeart/2005/8/layout/pyramid3"/>
    <dgm:cxn modelId="{C45CC285-8DF1-4B23-8EE7-14C1D7DABD4E}" type="presOf" srcId="{5F02EEDB-4E99-4460-8968-4A2F45FA35F2}" destId="{6EF90D19-AD1D-4AA9-8E70-5FEF2D8B9757}" srcOrd="0" destOrd="0" presId="urn:microsoft.com/office/officeart/2005/8/layout/pyramid3"/>
    <dgm:cxn modelId="{583C5BE4-C2FB-411D-86B6-62BCA5C0D953}" srcId="{2B821580-E645-4C02-9A66-C09515AF5638}" destId="{EFC1E581-3D36-4C56-916D-2BA640B34200}" srcOrd="3" destOrd="0" parTransId="{D7BDBEEA-FE0D-4BE6-B313-C273BC9F2703}" sibTransId="{D7D7AFA3-9061-4A32-9E93-BD2256E12235}"/>
    <dgm:cxn modelId="{4F619388-CEE1-4A46-88DA-EEA6C2150A51}" type="presOf" srcId="{57085A41-F7A6-407E-944F-1CD0126031FE}" destId="{897F4621-5ADE-4902-99DD-8932205B4A11}" srcOrd="1" destOrd="0" presId="urn:microsoft.com/office/officeart/2005/8/layout/pyramid3"/>
    <dgm:cxn modelId="{1B2314C7-567B-49FB-BA68-1D0505177570}" type="presOf" srcId="{EFC1E581-3D36-4C56-916D-2BA640B34200}" destId="{03430619-8806-47F1-823B-B2462865E7D2}" srcOrd="0" destOrd="0" presId="urn:microsoft.com/office/officeart/2005/8/layout/pyramid3"/>
    <dgm:cxn modelId="{8FA9D3D4-79E6-485C-8DBC-1044EC391D1E}" type="presOf" srcId="{57085A41-F7A6-407E-944F-1CD0126031FE}" destId="{068E29CF-4F9B-408A-9012-3987802C5AF9}" srcOrd="0" destOrd="0" presId="urn:microsoft.com/office/officeart/2005/8/layout/pyramid3"/>
    <dgm:cxn modelId="{84CAB016-72F4-4DE1-ACD6-3B1129004249}" type="presOf" srcId="{5F02EEDB-4E99-4460-8968-4A2F45FA35F2}" destId="{406B4D9B-3671-4CA5-AF4E-3D6EB3106B98}" srcOrd="1" destOrd="0" presId="urn:microsoft.com/office/officeart/2005/8/layout/pyramid3"/>
    <dgm:cxn modelId="{C9EDF632-0671-4544-812A-0E7555C78411}" type="presOf" srcId="{4853F610-FBAF-4F55-ABDD-153F00F3C443}" destId="{29FD16B1-9B2C-4960-BA9B-6A45EABFA4C2}" srcOrd="1" destOrd="0" presId="urn:microsoft.com/office/officeart/2005/8/layout/pyramid3"/>
    <dgm:cxn modelId="{30D70AD6-A8D2-4FFB-8EB5-804F4887F2D9}" srcId="{2B821580-E645-4C02-9A66-C09515AF5638}" destId="{57085A41-F7A6-407E-944F-1CD0126031FE}" srcOrd="0" destOrd="0" parTransId="{BBAED2EC-238F-4883-BC5D-3A0FE14123BF}" sibTransId="{62AF0D70-B335-4E37-BF06-60D1AFA28E81}"/>
    <dgm:cxn modelId="{9C7BFF9B-24D3-401D-A2D7-0F5A366C76F5}" srcId="{2B821580-E645-4C02-9A66-C09515AF5638}" destId="{32D2F4E3-7DBD-475C-BC8A-4539F66DFF43}" srcOrd="2" destOrd="0" parTransId="{DB4E2941-37D1-4C35-AEBC-1DF288E4A3D6}" sibTransId="{E822EAC4-E303-42E3-8A7B-77F054C8699F}"/>
    <dgm:cxn modelId="{FE53E499-F7F0-4509-8CC6-B1B02D4DF44A}" type="presOf" srcId="{EFC1E581-3D36-4C56-916D-2BA640B34200}" destId="{9F4A5EF4-B56D-42A1-8D41-F7276CCC3968}" srcOrd="1" destOrd="0" presId="urn:microsoft.com/office/officeart/2005/8/layout/pyramid3"/>
    <dgm:cxn modelId="{3030CE4D-2A8A-4746-9BC7-3EF17E00752C}" type="presOf" srcId="{32D2F4E3-7DBD-475C-BC8A-4539F66DFF43}" destId="{AB47355F-E6BC-4594-80EB-D80789388E44}" srcOrd="0" destOrd="0" presId="urn:microsoft.com/office/officeart/2005/8/layout/pyramid3"/>
    <dgm:cxn modelId="{A99B38A7-C040-45FC-976D-5968A5EC05C1}" type="presParOf" srcId="{E77DB644-5A5C-4E77-ABF8-167963DF647D}" destId="{5DC055CC-861E-44AE-B8C6-38D60A336CD4}" srcOrd="0" destOrd="0" presId="urn:microsoft.com/office/officeart/2005/8/layout/pyramid3"/>
    <dgm:cxn modelId="{E4F9BDAD-B492-455C-8ABE-781E6ABFBE83}" type="presParOf" srcId="{5DC055CC-861E-44AE-B8C6-38D60A336CD4}" destId="{068E29CF-4F9B-408A-9012-3987802C5AF9}" srcOrd="0" destOrd="0" presId="urn:microsoft.com/office/officeart/2005/8/layout/pyramid3"/>
    <dgm:cxn modelId="{095C2DE0-A50A-486A-BDAC-18114B12D996}" type="presParOf" srcId="{5DC055CC-861E-44AE-B8C6-38D60A336CD4}" destId="{897F4621-5ADE-4902-99DD-8932205B4A11}" srcOrd="1" destOrd="0" presId="urn:microsoft.com/office/officeart/2005/8/layout/pyramid3"/>
    <dgm:cxn modelId="{B7AB6342-1792-4AEA-85C0-463DA50B2F9A}" type="presParOf" srcId="{E77DB644-5A5C-4E77-ABF8-167963DF647D}" destId="{D9157C98-2D96-4D98-850C-79DD3D8E9933}" srcOrd="1" destOrd="0" presId="urn:microsoft.com/office/officeart/2005/8/layout/pyramid3"/>
    <dgm:cxn modelId="{16DE3F44-B3EC-4E46-9162-D0AE0116C134}" type="presParOf" srcId="{D9157C98-2D96-4D98-850C-79DD3D8E9933}" destId="{14EAAB95-08EE-4C51-8166-9836B77F2BE0}" srcOrd="0" destOrd="0" presId="urn:microsoft.com/office/officeart/2005/8/layout/pyramid3"/>
    <dgm:cxn modelId="{56DE4702-3962-4000-9BE4-CC52EA253E3D}" type="presParOf" srcId="{D9157C98-2D96-4D98-850C-79DD3D8E9933}" destId="{29FD16B1-9B2C-4960-BA9B-6A45EABFA4C2}" srcOrd="1" destOrd="0" presId="urn:microsoft.com/office/officeart/2005/8/layout/pyramid3"/>
    <dgm:cxn modelId="{53C1CCA7-DF24-4A13-AD08-FC7C43267526}" type="presParOf" srcId="{E77DB644-5A5C-4E77-ABF8-167963DF647D}" destId="{3D6D670B-BEF3-4F06-9110-734F1380707A}" srcOrd="2" destOrd="0" presId="urn:microsoft.com/office/officeart/2005/8/layout/pyramid3"/>
    <dgm:cxn modelId="{EF0D857A-FE10-4860-AEBE-2BD4C9C4ABAC}" type="presParOf" srcId="{3D6D670B-BEF3-4F06-9110-734F1380707A}" destId="{AB47355F-E6BC-4594-80EB-D80789388E44}" srcOrd="0" destOrd="0" presId="urn:microsoft.com/office/officeart/2005/8/layout/pyramid3"/>
    <dgm:cxn modelId="{F39F4501-25A9-457B-99FE-83A896882939}" type="presParOf" srcId="{3D6D670B-BEF3-4F06-9110-734F1380707A}" destId="{A33545AF-C722-42D6-B37E-32A339885C1B}" srcOrd="1" destOrd="0" presId="urn:microsoft.com/office/officeart/2005/8/layout/pyramid3"/>
    <dgm:cxn modelId="{342F5E83-46E2-458E-B032-64A9F330FFAB}" type="presParOf" srcId="{E77DB644-5A5C-4E77-ABF8-167963DF647D}" destId="{6EC6F01A-FA55-4E9D-8735-E35D58723EC9}" srcOrd="3" destOrd="0" presId="urn:microsoft.com/office/officeart/2005/8/layout/pyramid3"/>
    <dgm:cxn modelId="{38AE70C5-A237-4840-881B-BEDE875194DA}" type="presParOf" srcId="{6EC6F01A-FA55-4E9D-8735-E35D58723EC9}" destId="{03430619-8806-47F1-823B-B2462865E7D2}" srcOrd="0" destOrd="0" presId="urn:microsoft.com/office/officeart/2005/8/layout/pyramid3"/>
    <dgm:cxn modelId="{5E80DF41-AC68-4341-9140-7055702A0CD1}" type="presParOf" srcId="{6EC6F01A-FA55-4E9D-8735-E35D58723EC9}" destId="{9F4A5EF4-B56D-42A1-8D41-F7276CCC3968}" srcOrd="1" destOrd="0" presId="urn:microsoft.com/office/officeart/2005/8/layout/pyramid3"/>
    <dgm:cxn modelId="{1EB20475-D1B1-48D5-A4E4-C1D4647F1A1E}" type="presParOf" srcId="{E77DB644-5A5C-4E77-ABF8-167963DF647D}" destId="{D7B6027E-8B16-49FE-989A-AF7E180420E8}" srcOrd="4" destOrd="0" presId="urn:microsoft.com/office/officeart/2005/8/layout/pyramid3"/>
    <dgm:cxn modelId="{406BE5D1-56B2-42B8-BAB1-E07F03217E9E}" type="presParOf" srcId="{D7B6027E-8B16-49FE-989A-AF7E180420E8}" destId="{6EF90D19-AD1D-4AA9-8E70-5FEF2D8B9757}" srcOrd="0" destOrd="0" presId="urn:microsoft.com/office/officeart/2005/8/layout/pyramid3"/>
    <dgm:cxn modelId="{AC9575B2-0250-42C0-956A-23C51015ADD5}" type="presParOf" srcId="{D7B6027E-8B16-49FE-989A-AF7E180420E8}" destId="{406B4D9B-3671-4CA5-AF4E-3D6EB3106B98}" srcOrd="1" destOrd="0" presId="urn:microsoft.com/office/officeart/2005/8/layout/pyramid3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8E29CF-4F9B-408A-9012-3987802C5AF9}">
      <dsp:nvSpPr>
        <dsp:cNvPr id="0" name=""/>
        <dsp:cNvSpPr/>
      </dsp:nvSpPr>
      <dsp:spPr>
        <a:xfrm rot="10800000">
          <a:off x="0" y="0"/>
          <a:ext cx="6096000" cy="812799"/>
        </a:xfrm>
        <a:prstGeom prst="trapezoid">
          <a:avLst>
            <a:gd name="adj" fmla="val 7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SG" sz="1900" kern="1200" dirty="0" smtClean="0"/>
            <a:t>D80 Toastmasters</a:t>
          </a:r>
          <a:endParaRPr lang="en-GB" sz="1900" kern="1200" dirty="0"/>
        </a:p>
      </dsp:txBody>
      <dsp:txXfrm rot="-10800000">
        <a:off x="1066799" y="0"/>
        <a:ext cx="3962400" cy="812799"/>
      </dsp:txXfrm>
    </dsp:sp>
    <dsp:sp modelId="{14EAAB95-08EE-4C51-8166-9836B77F2BE0}">
      <dsp:nvSpPr>
        <dsp:cNvPr id="0" name=""/>
        <dsp:cNvSpPr/>
      </dsp:nvSpPr>
      <dsp:spPr>
        <a:xfrm rot="10800000">
          <a:off x="609600" y="812800"/>
          <a:ext cx="4876800" cy="812799"/>
        </a:xfrm>
        <a:prstGeom prst="trapezoid">
          <a:avLst>
            <a:gd name="adj" fmla="val 7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SG" sz="1900" kern="1200" dirty="0" smtClean="0"/>
            <a:t>Club Presidents &amp; </a:t>
          </a:r>
          <a:r>
            <a:rPr lang="en-SG" sz="1900" kern="1200" dirty="0" err="1" smtClean="0"/>
            <a:t>Exco</a:t>
          </a:r>
          <a:endParaRPr lang="en-GB" sz="1900" kern="1200" dirty="0"/>
        </a:p>
      </dsp:txBody>
      <dsp:txXfrm rot="-10800000">
        <a:off x="1463039" y="812800"/>
        <a:ext cx="3169920" cy="812799"/>
      </dsp:txXfrm>
    </dsp:sp>
    <dsp:sp modelId="{AB47355F-E6BC-4594-80EB-D80789388E44}">
      <dsp:nvSpPr>
        <dsp:cNvPr id="0" name=""/>
        <dsp:cNvSpPr/>
      </dsp:nvSpPr>
      <dsp:spPr>
        <a:xfrm rot="10800000">
          <a:off x="1219200" y="1625600"/>
          <a:ext cx="3657600" cy="812799"/>
        </a:xfrm>
        <a:prstGeom prst="trapezoid">
          <a:avLst>
            <a:gd name="adj" fmla="val 7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SG" sz="1900" kern="1200" dirty="0" smtClean="0"/>
            <a:t>Division &amp; Area Councils</a:t>
          </a:r>
          <a:endParaRPr lang="en-GB" sz="1900" kern="1200" dirty="0"/>
        </a:p>
      </dsp:txBody>
      <dsp:txXfrm rot="-10800000">
        <a:off x="1859280" y="1625600"/>
        <a:ext cx="2377440" cy="812799"/>
      </dsp:txXfrm>
    </dsp:sp>
    <dsp:sp modelId="{03430619-8806-47F1-823B-B2462865E7D2}">
      <dsp:nvSpPr>
        <dsp:cNvPr id="0" name=""/>
        <dsp:cNvSpPr/>
      </dsp:nvSpPr>
      <dsp:spPr>
        <a:xfrm rot="10800000">
          <a:off x="1828800" y="2438400"/>
          <a:ext cx="2438400" cy="812799"/>
        </a:xfrm>
        <a:prstGeom prst="trapezoid">
          <a:avLst>
            <a:gd name="adj" fmla="val 7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SG" sz="1900" kern="1200" dirty="0" smtClean="0"/>
            <a:t>Club Growth Committee</a:t>
          </a:r>
          <a:endParaRPr lang="en-GB" sz="1900" kern="1200" dirty="0"/>
        </a:p>
      </dsp:txBody>
      <dsp:txXfrm rot="-10800000">
        <a:off x="2255520" y="2438400"/>
        <a:ext cx="1584960" cy="812799"/>
      </dsp:txXfrm>
    </dsp:sp>
    <dsp:sp modelId="{6EF90D19-AD1D-4AA9-8E70-5FEF2D8B9757}">
      <dsp:nvSpPr>
        <dsp:cNvPr id="0" name=""/>
        <dsp:cNvSpPr/>
      </dsp:nvSpPr>
      <dsp:spPr>
        <a:xfrm rot="10800000">
          <a:off x="2438400" y="3251199"/>
          <a:ext cx="1219200" cy="812799"/>
        </a:xfrm>
        <a:prstGeom prst="trapezoid">
          <a:avLst>
            <a:gd name="adj" fmla="val 7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SG" sz="1900" kern="1200" dirty="0" smtClean="0"/>
            <a:t>Club Growth Director &amp; SDOs</a:t>
          </a:r>
          <a:endParaRPr lang="en-GB" sz="1900" kern="1200" dirty="0"/>
        </a:p>
      </dsp:txBody>
      <dsp:txXfrm rot="-10800000">
        <a:off x="2438400" y="3251199"/>
        <a:ext cx="1219200" cy="8127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059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51" tIns="46625" rIns="93251" bIns="46625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Title goes here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6158" y="0"/>
            <a:ext cx="304059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51" tIns="46625" rIns="93251" bIns="4662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7612"/>
            <a:ext cx="304059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51" tIns="46625" rIns="93251" bIns="46625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Title goes here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6158" y="8837612"/>
            <a:ext cx="304059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51" tIns="46625" rIns="93251" bIns="46625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AB2D6AB-3206-4E59-8E58-BC2C37C10DC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151850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059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51" tIns="46625" rIns="93251" bIns="46625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6158" y="0"/>
            <a:ext cx="304059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51" tIns="46625" rIns="93251" bIns="4662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6913"/>
            <a:ext cx="4651375" cy="3489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567" y="4418806"/>
            <a:ext cx="5145617" cy="418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51" tIns="46625" rIns="93251" bIns="466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7612"/>
            <a:ext cx="304059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51" tIns="46625" rIns="93251" bIns="46625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6158" y="8837612"/>
            <a:ext cx="304059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51" tIns="46625" rIns="93251" bIns="46625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A17638F-3546-45B9-9FA7-185AE779F68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006558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ヒラギノ角ゴ Pro W3" charset="-128"/>
        <a:cs typeface="ヒラギノ角ゴ Pro W3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ヒラギノ角ゴ Pro W3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pitchFamily="-105" charset="-128"/>
        <a:cs typeface="ＭＳ Ｐゴシック" pitchFamily="-105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pitchFamily="-10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ヒラギノ角ゴ Pro W3" charset="-128"/>
        <a:cs typeface="ヒラギノ角ゴ Pro W3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271C37-A536-45AA-A0BC-3C3503CB21DF}" type="slidenum">
              <a:rPr lang="en-US"/>
              <a:pPr/>
              <a:t>2</a:t>
            </a:fld>
            <a:endParaRPr 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="" xmlns:p14="http://schemas.microsoft.com/office/powerpoint/2010/main" val="19390111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C2835E-DCC7-4CA6-A20A-09331A1E7318}" type="slidenum">
              <a:rPr lang="en-US"/>
              <a:pPr/>
              <a:t>3</a:t>
            </a:fld>
            <a:endParaRPr 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="" xmlns:p14="http://schemas.microsoft.com/office/powerpoint/2010/main" val="6130947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C2835E-DCC7-4CA6-A20A-09331A1E7318}" type="slidenum">
              <a:rPr lang="en-US"/>
              <a:pPr/>
              <a:t>4</a:t>
            </a:fld>
            <a:endParaRPr 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="" xmlns:p14="http://schemas.microsoft.com/office/powerpoint/2010/main" val="9443545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C2835E-DCC7-4CA6-A20A-09331A1E7318}" type="slidenum">
              <a:rPr lang="en-US"/>
              <a:pPr/>
              <a:t>5</a:t>
            </a:fld>
            <a:endParaRPr 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="" xmlns:p14="http://schemas.microsoft.com/office/powerpoint/2010/main" val="26306377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C2835E-DCC7-4CA6-A20A-09331A1E7318}" type="slidenum">
              <a:rPr lang="en-US"/>
              <a:pPr/>
              <a:t>6</a:t>
            </a:fld>
            <a:endParaRPr 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="" xmlns:p14="http://schemas.microsoft.com/office/powerpoint/2010/main" val="19893682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C2835E-DCC7-4CA6-A20A-09331A1E7318}" type="slidenum">
              <a:rPr lang="en-US"/>
              <a:pPr/>
              <a:t>7</a:t>
            </a:fld>
            <a:endParaRPr 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="" xmlns:p14="http://schemas.microsoft.com/office/powerpoint/2010/main" val="31989446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C2835E-DCC7-4CA6-A20A-09331A1E7318}" type="slidenum">
              <a:rPr lang="en-US"/>
              <a:pPr/>
              <a:t>8</a:t>
            </a:fld>
            <a:endParaRPr 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="" xmlns:p14="http://schemas.microsoft.com/office/powerpoint/2010/main" val="37536101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C2835E-DCC7-4CA6-A20A-09331A1E7318}" type="slidenum">
              <a:rPr lang="en-US"/>
              <a:pPr/>
              <a:t>9</a:t>
            </a:fld>
            <a:endParaRPr 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="" xmlns:p14="http://schemas.microsoft.com/office/powerpoint/2010/main" val="25123504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E48C73-EF16-4B8E-BB35-577FD0A29E51}" type="slidenum">
              <a:rPr lang="en-US"/>
              <a:pPr/>
              <a:t>10</a:t>
            </a:fld>
            <a:endParaRPr lang="en-US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="" xmlns:p14="http://schemas.microsoft.com/office/powerpoint/2010/main" val="14735621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>
    <p:cu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cu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cut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050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cu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cu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cu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cu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cu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cu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cu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cu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cu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" descr="ppt pg bkgd-1.png"/>
          <p:cNvPicPr>
            <a:picLocks noChangeAspect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4763" y="0"/>
            <a:ext cx="91344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49" r:id="rId12"/>
  </p:sldLayoutIdLst>
  <p:transition>
    <p:cut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 kern="1200" spc="-150">
          <a:solidFill>
            <a:srgbClr val="760525"/>
          </a:solidFill>
          <a:latin typeface="Arial"/>
          <a:ea typeface="ヒラギノ角ゴ Pro W3" charset="-128"/>
          <a:cs typeface="ヒラギノ角ゴ Pro W3" charset="-128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rgbClr val="760525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rgbClr val="760525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rgbClr val="760525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rgbClr val="760525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457200" algn="ctr" rtl="0" fontAlgn="base">
        <a:lnSpc>
          <a:spcPct val="7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Verdana" charset="0"/>
        </a:defRPr>
      </a:lvl6pPr>
      <a:lvl7pPr marL="914400" algn="ctr" rtl="0" fontAlgn="base">
        <a:lnSpc>
          <a:spcPct val="7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Verdana" charset="0"/>
        </a:defRPr>
      </a:lvl7pPr>
      <a:lvl8pPr marL="1371600" algn="ctr" rtl="0" fontAlgn="base">
        <a:lnSpc>
          <a:spcPct val="7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Verdana" charset="0"/>
        </a:defRPr>
      </a:lvl8pPr>
      <a:lvl9pPr marL="1828800" algn="ctr" rtl="0" fontAlgn="base">
        <a:lnSpc>
          <a:spcPct val="7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Verdan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760525"/>
        </a:buClr>
        <a:buFont typeface="Webdings" charset="2"/>
        <a:buChar char="4"/>
        <a:defRPr sz="3000">
          <a:solidFill>
            <a:schemeClr val="tx1"/>
          </a:solidFill>
          <a:latin typeface="Arial"/>
          <a:ea typeface="ヒラギノ角ゴ Pro W3" charset="-128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700">
          <a:solidFill>
            <a:schemeClr val="tx1"/>
          </a:solidFill>
          <a:latin typeface="Arial"/>
          <a:ea typeface="ヒラギノ角ゴ Pro W3" charset="-128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Arial"/>
          <a:ea typeface="ヒラギノ角ゴ Pro W3" charset="-128"/>
          <a:cs typeface="Arial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Arial"/>
          <a:ea typeface="ヒラギノ角ゴ Pro W3" charset="-128"/>
          <a:cs typeface="Arial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Arial"/>
          <a:ea typeface="ヒラギノ角ゴ Pro W3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ヒラギノ角ゴ Pro W3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ヒラギノ角ゴ Pro W3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ヒラギノ角ゴ Pro W3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ヒラギノ角ゴ Pro W3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77243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2000" y="-3505200"/>
            <a:ext cx="13792200" cy="138030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667000"/>
            <a:ext cx="1744909" cy="1447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3200400"/>
            <a:ext cx="2602005" cy="685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69138408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81200" y="2590800"/>
            <a:ext cx="5105400" cy="2413000"/>
          </a:xfrm>
        </p:spPr>
        <p:txBody>
          <a:bodyPr/>
          <a:lstStyle/>
          <a:p>
            <a:pPr marL="0" indent="0" eaLnBrk="1" hangingPunct="1">
              <a:lnSpc>
                <a:spcPct val="120000"/>
              </a:lnSpc>
              <a:spcBef>
                <a:spcPct val="0"/>
              </a:spcBef>
              <a:spcAft>
                <a:spcPts val="1200"/>
              </a:spcAft>
              <a:buFont typeface="Webdings" charset="2"/>
              <a:buNone/>
            </a:pPr>
            <a:r>
              <a:rPr lang="en-US" sz="3200" i="1" smtClean="0">
                <a:latin typeface="Arial" charset="0"/>
              </a:rPr>
              <a:t>“The beginning is the most </a:t>
            </a:r>
            <a:br>
              <a:rPr lang="en-US" sz="3200" i="1" smtClean="0">
                <a:latin typeface="Arial" charset="0"/>
              </a:rPr>
            </a:br>
            <a:r>
              <a:rPr lang="en-US" sz="3200" i="1" smtClean="0">
                <a:latin typeface="Arial" charset="0"/>
              </a:rPr>
              <a:t>important part of the work.”</a:t>
            </a:r>
          </a:p>
          <a:p>
            <a:pPr marL="0" indent="0" algn="r" eaLnBrk="1" hangingPunct="1">
              <a:lnSpc>
                <a:spcPct val="120000"/>
              </a:lnSpc>
              <a:spcBef>
                <a:spcPct val="0"/>
              </a:spcBef>
              <a:spcAft>
                <a:spcPts val="1200"/>
              </a:spcAft>
              <a:buFont typeface="Webdings" charset="2"/>
              <a:buNone/>
            </a:pPr>
            <a:r>
              <a:rPr lang="en-US" sz="2500" b="1" smtClean="0">
                <a:latin typeface="Arial" charset="0"/>
              </a:rPr>
              <a:t>Plato, </a:t>
            </a:r>
            <a:r>
              <a:rPr lang="en-US" sz="2500" b="1" i="1" smtClean="0">
                <a:latin typeface="Arial" charset="0"/>
              </a:rPr>
              <a:t>The Republic</a:t>
            </a:r>
          </a:p>
          <a:p>
            <a:pPr marL="0" indent="0" eaLnBrk="1" hangingPunct="1">
              <a:lnSpc>
                <a:spcPct val="120000"/>
              </a:lnSpc>
              <a:spcBef>
                <a:spcPct val="0"/>
              </a:spcBef>
              <a:spcAft>
                <a:spcPts val="1200"/>
              </a:spcAft>
              <a:buFont typeface="Webdings" charset="2"/>
              <a:buNone/>
            </a:pPr>
            <a:endParaRPr lang="en-US" smtClean="0">
              <a:latin typeface="Arial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838200"/>
            <a:ext cx="7391400" cy="1143000"/>
          </a:xfrm>
        </p:spPr>
        <p:txBody>
          <a:bodyPr/>
          <a:lstStyle/>
          <a:p>
            <a:r>
              <a:rPr lang="en-US" smtClean="0">
                <a:latin typeface="Arial" charset="0"/>
              </a:rPr>
              <a:t>Closing</a:t>
            </a:r>
          </a:p>
        </p:txBody>
      </p:sp>
      <p:sp>
        <p:nvSpPr>
          <p:cNvPr id="67588" name="TextBox 8"/>
          <p:cNvSpPr txBox="1">
            <a:spLocks noChangeArrowheads="1"/>
          </p:cNvSpPr>
          <p:nvPr/>
        </p:nvSpPr>
        <p:spPr bwMode="auto">
          <a:xfrm>
            <a:off x="-584200" y="2006600"/>
            <a:ext cx="1841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7589" name="TextBox 6"/>
          <p:cNvSpPr txBox="1">
            <a:spLocks noChangeArrowheads="1"/>
          </p:cNvSpPr>
          <p:nvPr/>
        </p:nvSpPr>
        <p:spPr bwMode="auto">
          <a:xfrm>
            <a:off x="-292100" y="4318000"/>
            <a:ext cx="1841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 descr="ppt title pg bkgd-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344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926044" y="3055938"/>
            <a:ext cx="530145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Arial" charset="0"/>
                <a:cs typeface="Arial" charset="0"/>
              </a:rPr>
              <a:t>District Executive Committee Meeting</a:t>
            </a:r>
            <a:endParaRPr lang="en-US" sz="2400" dirty="0">
              <a:latin typeface="Arial" charset="0"/>
              <a:cs typeface="Arial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048511" y="3665538"/>
            <a:ext cx="703269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800" b="1" dirty="0" smtClean="0">
                <a:solidFill>
                  <a:srgbClr val="760525"/>
                </a:solidFill>
                <a:latin typeface="Arial" charset="0"/>
                <a:cs typeface="Arial" charset="0"/>
              </a:rPr>
              <a:t>Club Growth Strategies</a:t>
            </a:r>
            <a:endParaRPr lang="en-US" sz="4800" b="1" dirty="0">
              <a:solidFill>
                <a:srgbClr val="760525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033434" y="4800600"/>
            <a:ext cx="308667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Arial" charset="0"/>
                <a:cs typeface="Arial" charset="0"/>
              </a:rPr>
              <a:t>Tay </a:t>
            </a:r>
            <a:r>
              <a:rPr lang="en-US" sz="2400" smtClean="0">
                <a:latin typeface="Arial" charset="0"/>
                <a:cs typeface="Arial" charset="0"/>
              </a:rPr>
              <a:t>Tiam Teang DTM</a:t>
            </a:r>
            <a:endParaRPr lang="en-US" sz="240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1008063"/>
            <a:ext cx="7162800" cy="914400"/>
          </a:xfrm>
        </p:spPr>
        <p:txBody>
          <a:bodyPr/>
          <a:lstStyle/>
          <a:p>
            <a:r>
              <a:rPr lang="en-US" dirty="0" smtClean="0">
                <a:latin typeface="Arial" charset="0"/>
              </a:rPr>
              <a:t>Club Growth Director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609600" y="2057400"/>
            <a:ext cx="7772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7663" indent="-347663" algn="l" eaLnBrk="1" hangingPunct="1">
              <a:spcAft>
                <a:spcPts val="600"/>
              </a:spcAft>
              <a:buClr>
                <a:srgbClr val="760525"/>
              </a:buClr>
              <a:buFont typeface="Webdings" charset="2"/>
              <a:buChar char=""/>
            </a:pPr>
            <a:r>
              <a:rPr lang="en-US" dirty="0" smtClean="0">
                <a:latin typeface="Arial" charset="0"/>
              </a:rPr>
              <a:t>Responsible for all aspects of marketing, club-building and club-retention efforts within the district.</a:t>
            </a:r>
          </a:p>
          <a:p>
            <a:pPr marL="347663" indent="-347663" algn="l" eaLnBrk="1" hangingPunct="1">
              <a:spcAft>
                <a:spcPts val="600"/>
              </a:spcAft>
              <a:buClr>
                <a:srgbClr val="760525"/>
              </a:buClr>
              <a:buFont typeface="Webdings" charset="2"/>
              <a:buChar char=""/>
            </a:pPr>
            <a:r>
              <a:rPr lang="en-US" dirty="0" smtClean="0">
                <a:latin typeface="Arial" charset="0"/>
              </a:rPr>
              <a:t>Supports challenged clubs and helps them to become Distinguished.</a:t>
            </a:r>
            <a:endParaRPr lang="en-US" dirty="0">
              <a:latin typeface="Arial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28600" y="228600"/>
            <a:ext cx="4497033" cy="421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058" tIns="41029" rIns="82058" bIns="41029">
            <a:spAutoFit/>
          </a:bodyPr>
          <a:lstStyle>
            <a:lvl1pPr defTabSz="8191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defTabSz="8191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defTabSz="8191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defTabSz="8191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defTabSz="8191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algn="ctr" defTabSz="8191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algn="ctr" defTabSz="8191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algn="ctr" defTabSz="8191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algn="ctr" defTabSz="8191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l" eaLnBrk="1" hangingPunct="1"/>
            <a:r>
              <a:rPr lang="en-US" altLang="en-US" sz="2200" dirty="0">
                <a:solidFill>
                  <a:schemeClr val="bg1"/>
                </a:solidFill>
              </a:rPr>
              <a:t>District 80 </a:t>
            </a:r>
            <a:r>
              <a:rPr lang="en-US" altLang="en-US" sz="2200" dirty="0" smtClean="0">
                <a:solidFill>
                  <a:schemeClr val="bg1"/>
                </a:solidFill>
              </a:rPr>
              <a:t>Club Growth </a:t>
            </a:r>
            <a:r>
              <a:rPr lang="en-US" altLang="en-US" sz="2200" dirty="0">
                <a:solidFill>
                  <a:schemeClr val="bg1"/>
                </a:solidFill>
              </a:rPr>
              <a:t>Strategies 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609600" y="2057400"/>
            <a:ext cx="7772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7663" indent="-347663" algn="l" eaLnBrk="1" hangingPunct="1">
              <a:spcAft>
                <a:spcPts val="600"/>
              </a:spcAft>
              <a:buClr>
                <a:srgbClr val="760525"/>
              </a:buClr>
              <a:buFont typeface="Webdings" charset="2"/>
              <a:buChar char=""/>
            </a:pPr>
            <a:endParaRPr lang="en-US" dirty="0">
              <a:latin typeface="Arial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28600" y="228600"/>
            <a:ext cx="4497033" cy="421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058" tIns="41029" rIns="82058" bIns="41029">
            <a:spAutoFit/>
          </a:bodyPr>
          <a:lstStyle>
            <a:lvl1pPr defTabSz="8191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defTabSz="8191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defTabSz="8191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defTabSz="8191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defTabSz="8191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algn="ctr" defTabSz="8191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algn="ctr" defTabSz="8191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algn="ctr" defTabSz="8191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algn="ctr" defTabSz="8191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l" eaLnBrk="1" hangingPunct="1"/>
            <a:r>
              <a:rPr lang="en-US" altLang="en-US" sz="2200" dirty="0">
                <a:solidFill>
                  <a:schemeClr val="bg1"/>
                </a:solidFill>
              </a:rPr>
              <a:t>District 80 </a:t>
            </a:r>
            <a:r>
              <a:rPr lang="en-US" altLang="en-US" sz="2200" dirty="0" smtClean="0">
                <a:solidFill>
                  <a:schemeClr val="bg1"/>
                </a:solidFill>
              </a:rPr>
              <a:t>Club Growth </a:t>
            </a:r>
            <a:r>
              <a:rPr lang="en-US" altLang="en-US" sz="2200" dirty="0">
                <a:solidFill>
                  <a:schemeClr val="bg1"/>
                </a:solidFill>
              </a:rPr>
              <a:t>Strategies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 smtClean="0"/>
              <a:t>Club Growth Committee</a:t>
            </a:r>
            <a:endParaRPr lang="en-GB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="" xmlns:p14="http://schemas.microsoft.com/office/powerpoint/2010/main" val="3101446726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09600" y="2996615"/>
            <a:ext cx="2819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SG" sz="2000" u="sng" dirty="0" smtClean="0"/>
              <a:t>Club Extension:</a:t>
            </a:r>
          </a:p>
          <a:p>
            <a:pPr algn="l"/>
            <a:r>
              <a:rPr lang="en-SG" sz="2000" dirty="0" smtClean="0"/>
              <a:t>Peter Lee</a:t>
            </a:r>
          </a:p>
          <a:p>
            <a:pPr algn="l"/>
            <a:r>
              <a:rPr lang="en-SG" sz="2000" dirty="0" smtClean="0"/>
              <a:t>Desmond Wong</a:t>
            </a:r>
          </a:p>
          <a:p>
            <a:pPr algn="l"/>
            <a:r>
              <a:rPr lang="en-SG" sz="2000" dirty="0" smtClean="0"/>
              <a:t>Harikrishnan Muthusamy</a:t>
            </a:r>
          </a:p>
          <a:p>
            <a:pPr algn="l"/>
            <a:endParaRPr lang="en-GB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609600" y="4464784"/>
            <a:ext cx="2819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SG" sz="2000" u="sng" dirty="0" smtClean="0"/>
              <a:t>Club Retention:</a:t>
            </a:r>
          </a:p>
          <a:p>
            <a:pPr algn="l"/>
            <a:r>
              <a:rPr lang="en-SG" sz="2000" dirty="0" smtClean="0"/>
              <a:t>Fernando Young</a:t>
            </a:r>
          </a:p>
          <a:p>
            <a:pPr algn="l"/>
            <a:r>
              <a:rPr lang="en-SG" sz="2000" dirty="0" smtClean="0"/>
              <a:t>Lim </a:t>
            </a:r>
            <a:r>
              <a:rPr lang="en-SG" sz="2000" dirty="0" err="1" smtClean="0"/>
              <a:t>Meng</a:t>
            </a:r>
            <a:r>
              <a:rPr lang="en-SG" sz="2000" dirty="0" smtClean="0"/>
              <a:t> </a:t>
            </a:r>
            <a:r>
              <a:rPr lang="en-SG" sz="2000" dirty="0" err="1" smtClean="0"/>
              <a:t>Khing</a:t>
            </a:r>
            <a:endParaRPr lang="en-SG" sz="2000" dirty="0" smtClean="0"/>
          </a:p>
          <a:p>
            <a:pPr algn="l"/>
            <a:r>
              <a:rPr lang="en-SG" sz="2000" dirty="0" smtClean="0"/>
              <a:t>Or Chew Yan</a:t>
            </a:r>
          </a:p>
          <a:p>
            <a:pPr algn="l"/>
            <a:endParaRPr lang="en-GB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6324600" y="2997875"/>
            <a:ext cx="281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SG" sz="2000" u="sng" dirty="0" err="1" smtClean="0"/>
              <a:t>Speechcraft</a:t>
            </a:r>
            <a:r>
              <a:rPr lang="en-SG" sz="2000" u="sng" dirty="0" smtClean="0"/>
              <a:t>:</a:t>
            </a:r>
          </a:p>
          <a:p>
            <a:pPr algn="l"/>
            <a:r>
              <a:rPr lang="en-SG" sz="2000" dirty="0" smtClean="0"/>
              <a:t>Tan Kwan Hong</a:t>
            </a:r>
            <a:endParaRPr lang="en-GB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6324600" y="4010561"/>
            <a:ext cx="2819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SG" sz="2000" u="sng" dirty="0" smtClean="0"/>
              <a:t>Club Growth Liaison:</a:t>
            </a:r>
          </a:p>
          <a:p>
            <a:pPr algn="l"/>
            <a:r>
              <a:rPr lang="en-SG" sz="2000" dirty="0" smtClean="0"/>
              <a:t>Assistant Division Directors (Club Growth)</a:t>
            </a:r>
          </a:p>
          <a:p>
            <a:pPr algn="l"/>
            <a:endParaRPr lang="en-GB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3162300" y="5528965"/>
            <a:ext cx="281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000" u="sng" dirty="0" smtClean="0"/>
              <a:t>Club Growth Director:</a:t>
            </a:r>
          </a:p>
          <a:p>
            <a:r>
              <a:rPr lang="en-SG" sz="2000" dirty="0" smtClean="0"/>
              <a:t>Tay Tiam Teang</a:t>
            </a:r>
            <a:endParaRPr lang="en-GB" sz="2000" dirty="0"/>
          </a:p>
        </p:txBody>
      </p:sp>
    </p:spTree>
    <p:extLst>
      <p:ext uri="{BB962C8B-B14F-4D97-AF65-F5344CB8AC3E}">
        <p14:creationId xmlns="" xmlns:p14="http://schemas.microsoft.com/office/powerpoint/2010/main" val="22993800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1008063"/>
            <a:ext cx="7162800" cy="914400"/>
          </a:xfrm>
        </p:spPr>
        <p:txBody>
          <a:bodyPr/>
          <a:lstStyle/>
          <a:p>
            <a:r>
              <a:rPr lang="en-US" dirty="0" smtClean="0">
                <a:latin typeface="Arial" charset="0"/>
              </a:rPr>
              <a:t>District Goals Alignment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609600" y="2057400"/>
            <a:ext cx="7772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04863" lvl="1" indent="-347663" algn="l" eaLnBrk="1" hangingPunct="1">
              <a:spcAft>
                <a:spcPts val="600"/>
              </a:spcAft>
              <a:buClr>
                <a:srgbClr val="760525"/>
              </a:buClr>
              <a:buFont typeface="Webdings" charset="2"/>
              <a:buChar char=""/>
            </a:pPr>
            <a:r>
              <a:rPr lang="en-US" dirty="0" smtClean="0">
                <a:latin typeface="Arial" charset="0"/>
              </a:rPr>
              <a:t>Qualify for Distinguished District Program</a:t>
            </a:r>
          </a:p>
          <a:p>
            <a:pPr marL="1262063" lvl="2" indent="-347663" algn="l" eaLnBrk="1" hangingPunct="1">
              <a:spcAft>
                <a:spcPts val="600"/>
              </a:spcAft>
              <a:buClr>
                <a:srgbClr val="760525"/>
              </a:buClr>
              <a:buFont typeface="Webdings" charset="2"/>
              <a:buChar char=""/>
            </a:pPr>
            <a:r>
              <a:rPr lang="en-GB" sz="1800" dirty="0" smtClean="0">
                <a:latin typeface="Arial" charset="0"/>
              </a:rPr>
              <a:t>Submit Division </a:t>
            </a:r>
            <a:r>
              <a:rPr lang="en-GB" sz="1800" dirty="0">
                <a:latin typeface="Arial" charset="0"/>
              </a:rPr>
              <a:t>and Area Director Training </a:t>
            </a:r>
            <a:r>
              <a:rPr lang="en-GB" sz="1800" dirty="0" smtClean="0">
                <a:latin typeface="Arial" charset="0"/>
              </a:rPr>
              <a:t>Report to TIHQ </a:t>
            </a:r>
            <a:r>
              <a:rPr lang="en-GB" sz="1800" dirty="0">
                <a:latin typeface="Arial" charset="0"/>
              </a:rPr>
              <a:t>by </a:t>
            </a:r>
            <a:r>
              <a:rPr lang="en-GB" sz="1800" dirty="0" smtClean="0">
                <a:latin typeface="Arial" charset="0"/>
              </a:rPr>
              <a:t>30/09/2015 with 85% of division </a:t>
            </a:r>
            <a:r>
              <a:rPr lang="en-GB" sz="1800" dirty="0">
                <a:latin typeface="Arial" charset="0"/>
              </a:rPr>
              <a:t>and area directors </a:t>
            </a:r>
            <a:r>
              <a:rPr lang="en-GB" sz="1800" dirty="0" smtClean="0">
                <a:latin typeface="Arial" charset="0"/>
              </a:rPr>
              <a:t>trained</a:t>
            </a:r>
          </a:p>
          <a:p>
            <a:pPr marL="1262063" lvl="2" indent="-347663" algn="l" eaLnBrk="1" hangingPunct="1">
              <a:spcAft>
                <a:spcPts val="600"/>
              </a:spcAft>
              <a:buClr>
                <a:srgbClr val="760525"/>
              </a:buClr>
              <a:buFont typeface="Webdings" charset="2"/>
              <a:buChar char=""/>
            </a:pPr>
            <a:r>
              <a:rPr lang="en-GB" sz="1800" dirty="0" smtClean="0">
                <a:latin typeface="Arial" charset="0"/>
              </a:rPr>
              <a:t>Submit </a:t>
            </a:r>
            <a:r>
              <a:rPr lang="en-GB" sz="1800" dirty="0">
                <a:latin typeface="Arial" charset="0"/>
              </a:rPr>
              <a:t>the District Success Plan </a:t>
            </a:r>
            <a:r>
              <a:rPr lang="en-GB" sz="1800" dirty="0" smtClean="0">
                <a:latin typeface="Arial" charset="0"/>
              </a:rPr>
              <a:t>to TIHQ </a:t>
            </a:r>
            <a:r>
              <a:rPr lang="en-GB" sz="1800" dirty="0">
                <a:latin typeface="Arial" charset="0"/>
              </a:rPr>
              <a:t>by </a:t>
            </a:r>
            <a:r>
              <a:rPr lang="en-GB" sz="1800" dirty="0" smtClean="0">
                <a:latin typeface="Arial" charset="0"/>
              </a:rPr>
              <a:t>30/09/2015</a:t>
            </a:r>
          </a:p>
          <a:p>
            <a:pPr marL="804863" lvl="1" indent="-347663" algn="l" eaLnBrk="1" hangingPunct="1">
              <a:spcAft>
                <a:spcPts val="600"/>
              </a:spcAft>
              <a:buClr>
                <a:srgbClr val="760525"/>
              </a:buClr>
              <a:buFont typeface="Webdings" charset="2"/>
              <a:buChar char=""/>
            </a:pPr>
            <a:r>
              <a:rPr lang="en-SG" dirty="0" smtClean="0">
                <a:latin typeface="Arial" charset="0"/>
              </a:rPr>
              <a:t>President’s Distinguished District</a:t>
            </a:r>
          </a:p>
          <a:p>
            <a:pPr marL="1262063" lvl="2" indent="-347663" algn="l" eaLnBrk="1" hangingPunct="1">
              <a:spcAft>
                <a:spcPts val="600"/>
              </a:spcAft>
              <a:buClr>
                <a:srgbClr val="760525"/>
              </a:buClr>
              <a:buFont typeface="Webdings" charset="2"/>
              <a:buChar char=""/>
            </a:pPr>
            <a:r>
              <a:rPr lang="en-GB" dirty="0" smtClean="0">
                <a:latin typeface="Arial" charset="0"/>
              </a:rPr>
              <a:t>08</a:t>
            </a:r>
            <a:r>
              <a:rPr lang="en-GB" dirty="0">
                <a:latin typeface="Arial" charset="0"/>
              </a:rPr>
              <a:t>% net membership payments </a:t>
            </a:r>
            <a:r>
              <a:rPr lang="en-GB" dirty="0" smtClean="0">
                <a:latin typeface="Arial" charset="0"/>
              </a:rPr>
              <a:t>growth</a:t>
            </a:r>
          </a:p>
          <a:p>
            <a:pPr marL="1262063" lvl="2" indent="-347663" algn="l" eaLnBrk="1" hangingPunct="1">
              <a:spcAft>
                <a:spcPts val="600"/>
              </a:spcAft>
              <a:buClr>
                <a:srgbClr val="760525"/>
              </a:buClr>
              <a:buFont typeface="Webdings" charset="2"/>
              <a:buChar char=""/>
            </a:pPr>
            <a:r>
              <a:rPr lang="en-GB" dirty="0" smtClean="0">
                <a:latin typeface="Arial" charset="0"/>
              </a:rPr>
              <a:t>08</a:t>
            </a:r>
            <a:r>
              <a:rPr lang="en-GB" dirty="0">
                <a:latin typeface="Arial" charset="0"/>
              </a:rPr>
              <a:t>% net club growth</a:t>
            </a:r>
          </a:p>
          <a:p>
            <a:pPr marL="1262063" lvl="2" indent="-347663" algn="l" eaLnBrk="1" hangingPunct="1">
              <a:spcAft>
                <a:spcPts val="600"/>
              </a:spcAft>
              <a:buClr>
                <a:srgbClr val="760525"/>
              </a:buClr>
              <a:buFont typeface="Webdings" charset="2"/>
              <a:buChar char=""/>
            </a:pPr>
            <a:r>
              <a:rPr lang="en-GB" dirty="0" smtClean="0">
                <a:latin typeface="Arial" charset="0"/>
              </a:rPr>
              <a:t>50% </a:t>
            </a:r>
            <a:r>
              <a:rPr lang="en-GB" dirty="0">
                <a:latin typeface="Arial" charset="0"/>
              </a:rPr>
              <a:t>of the district’s club </a:t>
            </a:r>
            <a:r>
              <a:rPr lang="en-GB" dirty="0" smtClean="0">
                <a:latin typeface="Arial" charset="0"/>
              </a:rPr>
              <a:t>base attain Distinguished</a:t>
            </a:r>
            <a:endParaRPr lang="en-US" dirty="0">
              <a:latin typeface="Arial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28600" y="228600"/>
            <a:ext cx="4497033" cy="421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058" tIns="41029" rIns="82058" bIns="41029">
            <a:spAutoFit/>
          </a:bodyPr>
          <a:lstStyle>
            <a:lvl1pPr defTabSz="8191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defTabSz="8191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defTabSz="8191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defTabSz="8191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defTabSz="8191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algn="ctr" defTabSz="8191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algn="ctr" defTabSz="8191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algn="ctr" defTabSz="8191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algn="ctr" defTabSz="8191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l" eaLnBrk="1" hangingPunct="1"/>
            <a:r>
              <a:rPr lang="en-US" altLang="en-US" sz="2200" dirty="0">
                <a:solidFill>
                  <a:schemeClr val="bg1"/>
                </a:solidFill>
              </a:rPr>
              <a:t>District 80 </a:t>
            </a:r>
            <a:r>
              <a:rPr lang="en-US" altLang="en-US" sz="2200" dirty="0" smtClean="0">
                <a:solidFill>
                  <a:schemeClr val="bg1"/>
                </a:solidFill>
              </a:rPr>
              <a:t>Club Growth </a:t>
            </a:r>
            <a:r>
              <a:rPr lang="en-US" altLang="en-US" sz="2200" dirty="0">
                <a:solidFill>
                  <a:schemeClr val="bg1"/>
                </a:solidFill>
              </a:rPr>
              <a:t>Strategies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14985" y="4043690"/>
            <a:ext cx="828215" cy="461665"/>
          </a:xfrm>
          <a:prstGeom prst="rect">
            <a:avLst/>
          </a:prstGeom>
          <a:solidFill>
            <a:srgbClr val="AF0029"/>
          </a:solidFill>
        </p:spPr>
        <p:txBody>
          <a:bodyPr wrap="square" rtlCol="0">
            <a:spAutoFit/>
          </a:bodyPr>
          <a:lstStyle/>
          <a:p>
            <a:r>
              <a:rPr lang="en-SG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10%</a:t>
            </a:r>
            <a:endParaRPr lang="en-GB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14985" y="4540893"/>
            <a:ext cx="828215" cy="461665"/>
          </a:xfrm>
          <a:prstGeom prst="rect">
            <a:avLst/>
          </a:prstGeom>
          <a:solidFill>
            <a:srgbClr val="AF0029"/>
          </a:solidFill>
        </p:spPr>
        <p:txBody>
          <a:bodyPr wrap="square" rtlCol="0">
            <a:spAutoFit/>
          </a:bodyPr>
          <a:lstStyle/>
          <a:p>
            <a:r>
              <a:rPr lang="en-SG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10%</a:t>
            </a:r>
            <a:endParaRPr lang="en-GB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14985" y="5023826"/>
            <a:ext cx="828215" cy="461665"/>
          </a:xfrm>
          <a:prstGeom prst="rect">
            <a:avLst/>
          </a:prstGeom>
          <a:solidFill>
            <a:srgbClr val="AF0029"/>
          </a:solidFill>
        </p:spPr>
        <p:txBody>
          <a:bodyPr wrap="square" rtlCol="0">
            <a:spAutoFit/>
          </a:bodyPr>
          <a:lstStyle/>
          <a:p>
            <a:r>
              <a:rPr lang="en-SG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70%</a:t>
            </a:r>
            <a:endParaRPr lang="en-GB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14985" y="6005735"/>
            <a:ext cx="4409615" cy="461665"/>
          </a:xfrm>
          <a:prstGeom prst="rect">
            <a:avLst/>
          </a:prstGeom>
          <a:solidFill>
            <a:srgbClr val="AF0029"/>
          </a:solidFill>
        </p:spPr>
        <p:txBody>
          <a:bodyPr wrap="square" rtlCol="0">
            <a:spAutoFit/>
          </a:bodyPr>
          <a:lstStyle/>
          <a:p>
            <a:r>
              <a:rPr lang="en-SG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31 May 2016</a:t>
            </a:r>
            <a:endParaRPr lang="en-GB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45914704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  <p:bldP spid="2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1008063"/>
            <a:ext cx="7162800" cy="914400"/>
          </a:xfrm>
        </p:spPr>
        <p:txBody>
          <a:bodyPr/>
          <a:lstStyle/>
          <a:p>
            <a:r>
              <a:rPr lang="en-US" dirty="0" smtClean="0">
                <a:latin typeface="Arial" charset="0"/>
              </a:rPr>
              <a:t>Club Growth Goals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609600" y="2057400"/>
            <a:ext cx="7772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7663" indent="-347663" algn="l" eaLnBrk="1" hangingPunct="1">
              <a:spcAft>
                <a:spcPts val="600"/>
              </a:spcAft>
              <a:buClr>
                <a:srgbClr val="760525"/>
              </a:buClr>
              <a:buFont typeface="Webdings" charset="2"/>
              <a:buChar char=""/>
            </a:pPr>
            <a:r>
              <a:rPr lang="en-US" dirty="0" smtClean="0">
                <a:latin typeface="Arial" charset="0"/>
              </a:rPr>
              <a:t>Exceed President’s Distinguished District goals</a:t>
            </a:r>
          </a:p>
          <a:p>
            <a:pPr marL="804863" lvl="1" indent="-347663" algn="l" eaLnBrk="1" hangingPunct="1">
              <a:spcAft>
                <a:spcPts val="600"/>
              </a:spcAft>
              <a:buClr>
                <a:srgbClr val="760525"/>
              </a:buClr>
              <a:buFont typeface="Webdings" charset="2"/>
              <a:buChar char=""/>
            </a:pPr>
            <a:r>
              <a:rPr lang="en-US" dirty="0" smtClean="0">
                <a:latin typeface="Arial" charset="0"/>
              </a:rPr>
              <a:t>10% net club growth</a:t>
            </a:r>
          </a:p>
          <a:p>
            <a:pPr marL="804863" lvl="1" indent="-347663" algn="l" eaLnBrk="1" hangingPunct="1">
              <a:spcAft>
                <a:spcPts val="600"/>
              </a:spcAft>
              <a:buClr>
                <a:srgbClr val="760525"/>
              </a:buClr>
              <a:buFont typeface="Webdings" charset="2"/>
              <a:buChar char=""/>
            </a:pPr>
            <a:r>
              <a:rPr lang="en-US" dirty="0" smtClean="0">
                <a:latin typeface="Arial" charset="0"/>
              </a:rPr>
              <a:t>10% net membership payments growth</a:t>
            </a:r>
          </a:p>
          <a:p>
            <a:pPr marL="804863" lvl="1" indent="-347663" algn="l" eaLnBrk="1" hangingPunct="1">
              <a:spcAft>
                <a:spcPts val="600"/>
              </a:spcAft>
              <a:buClr>
                <a:srgbClr val="760525"/>
              </a:buClr>
              <a:buFont typeface="Webdings" charset="2"/>
              <a:buChar char=""/>
            </a:pPr>
            <a:r>
              <a:rPr lang="en-US" dirty="0" smtClean="0">
                <a:latin typeface="Arial" charset="0"/>
              </a:rPr>
              <a:t>100% Area Director’s Club Visit Report submission</a:t>
            </a:r>
          </a:p>
          <a:p>
            <a:pPr marL="804863" lvl="1" indent="-347663" algn="l" eaLnBrk="1" hangingPunct="1">
              <a:spcAft>
                <a:spcPts val="600"/>
              </a:spcAft>
              <a:buClr>
                <a:srgbClr val="760525"/>
              </a:buClr>
              <a:buFont typeface="Webdings" charset="2"/>
              <a:buChar char=""/>
            </a:pPr>
            <a:endParaRPr lang="en-US" dirty="0">
              <a:latin typeface="Arial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28600" y="228600"/>
            <a:ext cx="4497033" cy="421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058" tIns="41029" rIns="82058" bIns="41029">
            <a:spAutoFit/>
          </a:bodyPr>
          <a:lstStyle>
            <a:lvl1pPr defTabSz="8191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defTabSz="8191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defTabSz="8191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defTabSz="8191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defTabSz="8191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algn="ctr" defTabSz="8191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algn="ctr" defTabSz="8191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algn="ctr" defTabSz="8191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algn="ctr" defTabSz="8191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l" eaLnBrk="1" hangingPunct="1"/>
            <a:r>
              <a:rPr lang="en-US" altLang="en-US" sz="2200" dirty="0">
                <a:solidFill>
                  <a:schemeClr val="bg1"/>
                </a:solidFill>
              </a:rPr>
              <a:t>District 80 </a:t>
            </a:r>
            <a:r>
              <a:rPr lang="en-US" altLang="en-US" sz="2200" dirty="0" smtClean="0">
                <a:solidFill>
                  <a:schemeClr val="bg1"/>
                </a:solidFill>
              </a:rPr>
              <a:t>Club Growth </a:t>
            </a:r>
            <a:r>
              <a:rPr lang="en-US" altLang="en-US" sz="2200" dirty="0">
                <a:solidFill>
                  <a:schemeClr val="bg1"/>
                </a:solidFill>
              </a:rPr>
              <a:t>Strategies </a:t>
            </a:r>
          </a:p>
        </p:txBody>
      </p:sp>
    </p:spTree>
    <p:extLst>
      <p:ext uri="{BB962C8B-B14F-4D97-AF65-F5344CB8AC3E}">
        <p14:creationId xmlns="" xmlns:p14="http://schemas.microsoft.com/office/powerpoint/2010/main" val="3115870151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1008063"/>
            <a:ext cx="7162800" cy="914400"/>
          </a:xfrm>
        </p:spPr>
        <p:txBody>
          <a:bodyPr/>
          <a:lstStyle/>
          <a:p>
            <a:r>
              <a:rPr lang="en-US" dirty="0" smtClean="0">
                <a:latin typeface="Arial" charset="0"/>
              </a:rPr>
              <a:t>Club Growth Strategies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609600" y="2057400"/>
            <a:ext cx="7772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04863" lvl="1" indent="-347663" algn="l" eaLnBrk="1" hangingPunct="1">
              <a:spcAft>
                <a:spcPts val="600"/>
              </a:spcAft>
              <a:buClr>
                <a:srgbClr val="760525"/>
              </a:buClr>
              <a:buFont typeface="Webdings" charset="2"/>
              <a:buChar char=""/>
            </a:pPr>
            <a:r>
              <a:rPr lang="en-US" dirty="0">
                <a:latin typeface="Arial" charset="0"/>
              </a:rPr>
              <a:t>10% net club growth</a:t>
            </a:r>
          </a:p>
          <a:p>
            <a:pPr marL="1262063" lvl="2" indent="-347663" algn="l" eaLnBrk="1" hangingPunct="1">
              <a:spcAft>
                <a:spcPts val="600"/>
              </a:spcAft>
              <a:buClr>
                <a:srgbClr val="760525"/>
              </a:buClr>
              <a:buFont typeface="Webdings" charset="2"/>
              <a:buChar char=""/>
            </a:pPr>
            <a:r>
              <a:rPr lang="en-US" dirty="0" smtClean="0">
                <a:latin typeface="Arial" charset="0"/>
              </a:rPr>
              <a:t>“Club Sponsoring &amp; Mentoring” workshop</a:t>
            </a:r>
          </a:p>
          <a:p>
            <a:pPr marL="1262063" lvl="2" indent="-347663" algn="l" eaLnBrk="1" hangingPunct="1">
              <a:spcAft>
                <a:spcPts val="600"/>
              </a:spcAft>
              <a:buClr>
                <a:srgbClr val="760525"/>
              </a:buClr>
              <a:buFont typeface="Webdings" charset="2"/>
              <a:buChar char=""/>
            </a:pPr>
            <a:r>
              <a:rPr lang="en-US" dirty="0" smtClean="0">
                <a:latin typeface="Arial" charset="0"/>
              </a:rPr>
              <a:t>“Club Coaching” workshop</a:t>
            </a:r>
          </a:p>
          <a:p>
            <a:pPr marL="1262063" lvl="2" indent="-347663" algn="l" eaLnBrk="1" hangingPunct="1">
              <a:spcAft>
                <a:spcPts val="600"/>
              </a:spcAft>
              <a:buClr>
                <a:srgbClr val="760525"/>
              </a:buClr>
              <a:buFont typeface="Webdings" charset="2"/>
              <a:buChar char=""/>
            </a:pPr>
            <a:r>
              <a:rPr lang="en-US" dirty="0" smtClean="0">
                <a:latin typeface="Arial" charset="0"/>
              </a:rPr>
              <a:t>“Let’s Party…..” campaign</a:t>
            </a:r>
          </a:p>
          <a:p>
            <a:pPr marL="1262063" lvl="2" indent="-347663" algn="l" eaLnBrk="1" hangingPunct="1">
              <a:spcAft>
                <a:spcPts val="600"/>
              </a:spcAft>
              <a:buClr>
                <a:srgbClr val="760525"/>
              </a:buClr>
              <a:buFont typeface="Webdings" charset="2"/>
              <a:buChar char=""/>
            </a:pPr>
            <a:r>
              <a:rPr lang="en-US" dirty="0" smtClean="0">
                <a:latin typeface="Arial" charset="0"/>
              </a:rPr>
              <a:t>New corporate clubs and community clubs</a:t>
            </a:r>
          </a:p>
          <a:p>
            <a:pPr marL="1262063" lvl="2" indent="-347663" algn="l" eaLnBrk="1" hangingPunct="1">
              <a:spcAft>
                <a:spcPts val="600"/>
              </a:spcAft>
              <a:buClr>
                <a:srgbClr val="760525"/>
              </a:buClr>
              <a:buFont typeface="Webdings" charset="2"/>
              <a:buChar char=""/>
            </a:pPr>
            <a:r>
              <a:rPr lang="en-US" dirty="0" smtClean="0">
                <a:latin typeface="Arial" charset="0"/>
              </a:rPr>
              <a:t>Bilingual clubs</a:t>
            </a:r>
          </a:p>
          <a:p>
            <a:pPr marL="1262063" lvl="2" indent="-347663" algn="l" eaLnBrk="1" hangingPunct="1">
              <a:spcAft>
                <a:spcPts val="600"/>
              </a:spcAft>
              <a:buClr>
                <a:srgbClr val="760525"/>
              </a:buClr>
              <a:buFont typeface="Webdings" charset="2"/>
              <a:buChar char=""/>
            </a:pPr>
            <a:r>
              <a:rPr lang="en-US" dirty="0" smtClean="0">
                <a:latin typeface="Arial" charset="0"/>
              </a:rPr>
              <a:t>Recognition and incentives for individuals, area and division</a:t>
            </a:r>
          </a:p>
          <a:p>
            <a:pPr marL="804863" lvl="1" indent="-347663" algn="l" eaLnBrk="1" hangingPunct="1">
              <a:spcAft>
                <a:spcPts val="600"/>
              </a:spcAft>
              <a:buClr>
                <a:srgbClr val="760525"/>
              </a:buClr>
              <a:buFont typeface="Webdings" charset="2"/>
              <a:buChar char=""/>
            </a:pPr>
            <a:endParaRPr lang="en-US" dirty="0">
              <a:latin typeface="Arial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28600" y="228600"/>
            <a:ext cx="4497033" cy="421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058" tIns="41029" rIns="82058" bIns="41029">
            <a:spAutoFit/>
          </a:bodyPr>
          <a:lstStyle>
            <a:lvl1pPr defTabSz="8191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defTabSz="8191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defTabSz="8191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defTabSz="8191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defTabSz="8191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algn="ctr" defTabSz="8191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algn="ctr" defTabSz="8191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algn="ctr" defTabSz="8191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algn="ctr" defTabSz="8191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l" eaLnBrk="1" hangingPunct="1"/>
            <a:r>
              <a:rPr lang="en-US" altLang="en-US" sz="2200" dirty="0">
                <a:solidFill>
                  <a:schemeClr val="bg1"/>
                </a:solidFill>
              </a:rPr>
              <a:t>District 80 </a:t>
            </a:r>
            <a:r>
              <a:rPr lang="en-US" altLang="en-US" sz="2200" dirty="0" smtClean="0">
                <a:solidFill>
                  <a:schemeClr val="bg1"/>
                </a:solidFill>
              </a:rPr>
              <a:t>Club Growth </a:t>
            </a:r>
            <a:r>
              <a:rPr lang="en-US" altLang="en-US" sz="2200" dirty="0">
                <a:solidFill>
                  <a:schemeClr val="bg1"/>
                </a:solidFill>
              </a:rPr>
              <a:t>Strategies </a:t>
            </a:r>
          </a:p>
        </p:txBody>
      </p:sp>
    </p:spTree>
    <p:extLst>
      <p:ext uri="{BB962C8B-B14F-4D97-AF65-F5344CB8AC3E}">
        <p14:creationId xmlns="" xmlns:p14="http://schemas.microsoft.com/office/powerpoint/2010/main" val="2966740684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1008063"/>
            <a:ext cx="7162800" cy="914400"/>
          </a:xfrm>
        </p:spPr>
        <p:txBody>
          <a:bodyPr/>
          <a:lstStyle/>
          <a:p>
            <a:r>
              <a:rPr lang="en-US" dirty="0" smtClean="0">
                <a:latin typeface="Arial" charset="0"/>
              </a:rPr>
              <a:t>Club Growth Strategies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609600" y="2057400"/>
            <a:ext cx="7772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04863" lvl="1" indent="-347663" algn="l" eaLnBrk="1" hangingPunct="1">
              <a:spcAft>
                <a:spcPts val="600"/>
              </a:spcAft>
              <a:buClr>
                <a:srgbClr val="760525"/>
              </a:buClr>
              <a:buFont typeface="Webdings" charset="2"/>
              <a:buChar char=""/>
            </a:pPr>
            <a:r>
              <a:rPr lang="en-GB" dirty="0">
                <a:latin typeface="Arial" charset="0"/>
              </a:rPr>
              <a:t>10% net membership payments growth</a:t>
            </a:r>
          </a:p>
          <a:p>
            <a:pPr marL="1262063" lvl="2" indent="-347663" algn="l" eaLnBrk="1" hangingPunct="1">
              <a:spcAft>
                <a:spcPts val="600"/>
              </a:spcAft>
              <a:buClr>
                <a:srgbClr val="760525"/>
              </a:buClr>
              <a:buFont typeface="Webdings" charset="2"/>
              <a:buChar char=""/>
            </a:pPr>
            <a:r>
              <a:rPr lang="en-US" dirty="0" err="1" smtClean="0">
                <a:latin typeface="Arial" charset="0"/>
              </a:rPr>
              <a:t>Speechcraft</a:t>
            </a:r>
            <a:r>
              <a:rPr lang="en-US" dirty="0" smtClean="0">
                <a:latin typeface="Arial" charset="0"/>
              </a:rPr>
              <a:t> campaign</a:t>
            </a:r>
          </a:p>
          <a:p>
            <a:pPr marL="1262063" lvl="2" indent="-347663" algn="l" eaLnBrk="1" hangingPunct="1">
              <a:spcAft>
                <a:spcPts val="600"/>
              </a:spcAft>
              <a:buClr>
                <a:srgbClr val="760525"/>
              </a:buClr>
              <a:buFont typeface="Webdings" charset="2"/>
              <a:buChar char=""/>
            </a:pPr>
            <a:r>
              <a:rPr lang="en-US" dirty="0" smtClean="0">
                <a:latin typeface="Arial" charset="0"/>
              </a:rPr>
              <a:t>Riding on </a:t>
            </a:r>
            <a:r>
              <a:rPr lang="en-US" dirty="0" err="1" smtClean="0">
                <a:latin typeface="Arial" charset="0"/>
              </a:rPr>
              <a:t>Smedley</a:t>
            </a:r>
            <a:r>
              <a:rPr lang="en-US" dirty="0" smtClean="0">
                <a:latin typeface="Arial" charset="0"/>
              </a:rPr>
              <a:t> Award, Talk-up Toastmasters Award, Beat-the-Clock Award</a:t>
            </a:r>
          </a:p>
          <a:p>
            <a:pPr marL="1262063" lvl="2" indent="-347663" algn="l" eaLnBrk="1" hangingPunct="1">
              <a:spcAft>
                <a:spcPts val="600"/>
              </a:spcAft>
              <a:buClr>
                <a:srgbClr val="760525"/>
              </a:buClr>
              <a:buFont typeface="Webdings" charset="2"/>
              <a:buChar char=""/>
            </a:pPr>
            <a:r>
              <a:rPr lang="en-US" dirty="0" smtClean="0">
                <a:latin typeface="Arial" charset="0"/>
              </a:rPr>
              <a:t>Recognition and incentives for area and division</a:t>
            </a:r>
          </a:p>
          <a:p>
            <a:pPr marL="804863" lvl="1" indent="-347663" algn="l" eaLnBrk="1" hangingPunct="1">
              <a:spcAft>
                <a:spcPts val="600"/>
              </a:spcAft>
              <a:buClr>
                <a:srgbClr val="760525"/>
              </a:buClr>
              <a:buFont typeface="Webdings" charset="2"/>
              <a:buChar char=""/>
            </a:pPr>
            <a:endParaRPr lang="en-US" dirty="0">
              <a:latin typeface="Arial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28600" y="228600"/>
            <a:ext cx="4497033" cy="421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058" tIns="41029" rIns="82058" bIns="41029">
            <a:spAutoFit/>
          </a:bodyPr>
          <a:lstStyle>
            <a:lvl1pPr defTabSz="8191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defTabSz="8191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defTabSz="8191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defTabSz="8191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defTabSz="8191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algn="ctr" defTabSz="8191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algn="ctr" defTabSz="8191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algn="ctr" defTabSz="8191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algn="ctr" defTabSz="8191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l" eaLnBrk="1" hangingPunct="1"/>
            <a:r>
              <a:rPr lang="en-US" altLang="en-US" sz="2200" dirty="0">
                <a:solidFill>
                  <a:schemeClr val="bg1"/>
                </a:solidFill>
              </a:rPr>
              <a:t>District 80 </a:t>
            </a:r>
            <a:r>
              <a:rPr lang="en-US" altLang="en-US" sz="2200" dirty="0" smtClean="0">
                <a:solidFill>
                  <a:schemeClr val="bg1"/>
                </a:solidFill>
              </a:rPr>
              <a:t>Club Growth </a:t>
            </a:r>
            <a:r>
              <a:rPr lang="en-US" altLang="en-US" sz="2200" dirty="0">
                <a:solidFill>
                  <a:schemeClr val="bg1"/>
                </a:solidFill>
              </a:rPr>
              <a:t>Strategies </a:t>
            </a:r>
          </a:p>
        </p:txBody>
      </p:sp>
    </p:spTree>
    <p:extLst>
      <p:ext uri="{BB962C8B-B14F-4D97-AF65-F5344CB8AC3E}">
        <p14:creationId xmlns="" xmlns:p14="http://schemas.microsoft.com/office/powerpoint/2010/main" val="2451833403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1008063"/>
            <a:ext cx="7162800" cy="914400"/>
          </a:xfrm>
        </p:spPr>
        <p:txBody>
          <a:bodyPr/>
          <a:lstStyle/>
          <a:p>
            <a:r>
              <a:rPr lang="en-US" dirty="0" smtClean="0">
                <a:latin typeface="Arial" charset="0"/>
              </a:rPr>
              <a:t>Club Growth Strategies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609600" y="2057400"/>
            <a:ext cx="7772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04863" lvl="1" indent="-347663" algn="l" eaLnBrk="1" hangingPunct="1">
              <a:spcAft>
                <a:spcPts val="600"/>
              </a:spcAft>
              <a:buClr>
                <a:srgbClr val="760525"/>
              </a:buClr>
              <a:buFont typeface="Webdings" charset="2"/>
              <a:buChar char=""/>
            </a:pPr>
            <a:r>
              <a:rPr lang="en-GB" dirty="0">
                <a:latin typeface="Arial" charset="0"/>
              </a:rPr>
              <a:t>100% Area Director’s Club Visit Report submission</a:t>
            </a:r>
          </a:p>
          <a:p>
            <a:pPr marL="1262063" lvl="2" indent="-347663" algn="l" eaLnBrk="1" hangingPunct="1">
              <a:spcAft>
                <a:spcPts val="600"/>
              </a:spcAft>
              <a:buClr>
                <a:srgbClr val="760525"/>
              </a:buClr>
              <a:buFont typeface="Webdings" charset="2"/>
              <a:buChar char=""/>
            </a:pPr>
            <a:r>
              <a:rPr lang="en-US" dirty="0" smtClean="0">
                <a:latin typeface="Arial" charset="0"/>
              </a:rPr>
              <a:t>Recognition and incentives for area and division</a:t>
            </a:r>
          </a:p>
          <a:p>
            <a:pPr marL="804863" lvl="1" indent="-347663" algn="l" eaLnBrk="1" hangingPunct="1">
              <a:spcAft>
                <a:spcPts val="600"/>
              </a:spcAft>
              <a:buClr>
                <a:srgbClr val="760525"/>
              </a:buClr>
              <a:buFont typeface="Webdings" charset="2"/>
              <a:buChar char=""/>
            </a:pPr>
            <a:endParaRPr lang="en-US" dirty="0">
              <a:latin typeface="Arial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28600" y="228600"/>
            <a:ext cx="4497033" cy="421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058" tIns="41029" rIns="82058" bIns="41029">
            <a:spAutoFit/>
          </a:bodyPr>
          <a:lstStyle>
            <a:lvl1pPr defTabSz="8191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defTabSz="8191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defTabSz="8191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defTabSz="8191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defTabSz="8191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algn="ctr" defTabSz="8191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algn="ctr" defTabSz="8191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algn="ctr" defTabSz="8191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algn="ctr" defTabSz="8191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l" eaLnBrk="1" hangingPunct="1"/>
            <a:r>
              <a:rPr lang="en-US" altLang="en-US" sz="2200" dirty="0">
                <a:solidFill>
                  <a:schemeClr val="bg1"/>
                </a:solidFill>
              </a:rPr>
              <a:t>District 80 </a:t>
            </a:r>
            <a:r>
              <a:rPr lang="en-US" altLang="en-US" sz="2200" dirty="0" smtClean="0">
                <a:solidFill>
                  <a:schemeClr val="bg1"/>
                </a:solidFill>
              </a:rPr>
              <a:t>Club Growth </a:t>
            </a:r>
            <a:r>
              <a:rPr lang="en-US" altLang="en-US" sz="2200" dirty="0">
                <a:solidFill>
                  <a:schemeClr val="bg1"/>
                </a:solidFill>
              </a:rPr>
              <a:t>Strategies </a:t>
            </a:r>
          </a:p>
        </p:txBody>
      </p:sp>
    </p:spTree>
    <p:extLst>
      <p:ext uri="{BB962C8B-B14F-4D97-AF65-F5344CB8AC3E}">
        <p14:creationId xmlns="" xmlns:p14="http://schemas.microsoft.com/office/powerpoint/2010/main" val="4169425564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theme/theme1.xml><?xml version="1.0" encoding="utf-8"?>
<a:theme xmlns:a="http://schemas.openxmlformats.org/drawingml/2006/main" name="Blank">
  <a:themeElements>
    <a:clrScheme name="Custom 9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2A4A0"/>
      </a:accent1>
      <a:accent2>
        <a:srgbClr val="00293F"/>
      </a:accent2>
      <a:accent3>
        <a:srgbClr val="FFE775"/>
      </a:accent3>
      <a:accent4>
        <a:srgbClr val="B91428"/>
      </a:accent4>
      <a:accent5>
        <a:srgbClr val="DAEDEF"/>
      </a:accent5>
      <a:accent6>
        <a:srgbClr val="760525"/>
      </a:accent6>
      <a:hlink>
        <a:srgbClr val="009999"/>
      </a:hlink>
      <a:folHlink>
        <a:srgbClr val="99CC00"/>
      </a:folHlink>
    </a:clrScheme>
    <a:fontScheme name="Blank">
      <a:majorFont>
        <a:latin typeface="Verdana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2559</TotalTime>
  <Words>340</Words>
  <Application>Microsoft Office PowerPoint</Application>
  <PresentationFormat>On-screen Show (4:3)</PresentationFormat>
  <Paragraphs>78</Paragraphs>
  <Slides>10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Blank</vt:lpstr>
      <vt:lpstr>Slide 1</vt:lpstr>
      <vt:lpstr>Slide 2</vt:lpstr>
      <vt:lpstr>Club Growth Director</vt:lpstr>
      <vt:lpstr>Club Growth Committee</vt:lpstr>
      <vt:lpstr>District Goals Alignment</vt:lpstr>
      <vt:lpstr>Club Growth Goals</vt:lpstr>
      <vt:lpstr>Club Growth Strategies</vt:lpstr>
      <vt:lpstr>Club Growth Strategies</vt:lpstr>
      <vt:lpstr>Club Growth Strategies</vt:lpstr>
      <vt:lpstr>Closing</vt:lpstr>
    </vt:vector>
  </TitlesOfParts>
  <Company>Dynamic Graphics Inc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Corey Smith</dc:creator>
  <cp:lastModifiedBy>user</cp:lastModifiedBy>
  <cp:revision>117</cp:revision>
  <cp:lastPrinted>2011-09-08T21:25:55Z</cp:lastPrinted>
  <dcterms:created xsi:type="dcterms:W3CDTF">2011-09-08T21:22:03Z</dcterms:created>
  <dcterms:modified xsi:type="dcterms:W3CDTF">2015-06-12T07:12:56Z</dcterms:modified>
</cp:coreProperties>
</file>