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2" r:id="rId4"/>
    <p:sldId id="295" r:id="rId5"/>
    <p:sldId id="277" r:id="rId6"/>
    <p:sldId id="266" r:id="rId7"/>
    <p:sldId id="278" r:id="rId8"/>
    <p:sldId id="279" r:id="rId9"/>
    <p:sldId id="293" r:id="rId10"/>
    <p:sldId id="281" r:id="rId11"/>
    <p:sldId id="282" r:id="rId12"/>
    <p:sldId id="294" r:id="rId13"/>
    <p:sldId id="283" r:id="rId14"/>
    <p:sldId id="284" r:id="rId15"/>
    <p:sldId id="285" r:id="rId16"/>
    <p:sldId id="274" r:id="rId17"/>
    <p:sldId id="286" r:id="rId18"/>
    <p:sldId id="287" r:id="rId19"/>
    <p:sldId id="288" r:id="rId20"/>
    <p:sldId id="289" r:id="rId21"/>
    <p:sldId id="290" r:id="rId22"/>
    <p:sldId id="291" r:id="rId23"/>
    <p:sldId id="296" r:id="rId24"/>
    <p:sldId id="292" r:id="rId25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97FA-68F9-4DED-902A-A7BE7EAC4845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B208-04D4-421F-9669-E3BD6727A2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4D09D-0F2C-4AD4-BBAD-5E4EA43757B7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F18A0-F36D-4E47-B316-6FA31FDCA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07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18A0-F36D-4E47-B316-6FA31FDCAB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96D2B-A6C2-41EF-957C-EFFA6E677FFC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DBCB27-839D-4CD9-B477-B50BF56106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0525"/>
        </a:buClr>
        <a:buFont typeface="Webdings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lubs%20Meeting%20Days%20-%20Sorted%20byW1.xls" TargetMode="External"/><Relationship Id="rId2" Type="http://schemas.openxmlformats.org/officeDocument/2006/relationships/hyperlink" Target="Clubs%20Meeting%20Days%20-%20Sorted%20by%20Club_v1.xl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562145" y="1817857"/>
            <a:ext cx="8072494" cy="1861948"/>
          </a:xfr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4400" b="1" kern="1200" spc="-150" dirty="0">
                <a:solidFill>
                  <a:srgbClr val="760525"/>
                </a:solidFill>
                <a:cs typeface="ヒラギノ角ゴ Pro W3" charset="-128"/>
              </a:rPr>
              <a:t>District 80 </a:t>
            </a:r>
            <a:r>
              <a:rPr lang="en-US" sz="4400" b="1" kern="1200" spc="-150" dirty="0" smtClean="0">
                <a:solidFill>
                  <a:srgbClr val="760525"/>
                </a:solidFill>
                <a:cs typeface="ヒラギノ角ゴ Pro W3" charset="-128"/>
              </a:rPr>
              <a:t>2015-2016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4400" b="1" kern="1200" spc="-150" dirty="0" smtClean="0">
                <a:solidFill>
                  <a:srgbClr val="760525"/>
                </a:solidFill>
                <a:cs typeface="ヒラギノ角ゴ Pro W3" charset="-128"/>
              </a:rPr>
              <a:t/>
            </a:r>
            <a:br>
              <a:rPr lang="en-US" sz="4400" b="1" kern="1200" spc="-150" dirty="0" smtClean="0">
                <a:solidFill>
                  <a:srgbClr val="760525"/>
                </a:solidFill>
                <a:cs typeface="ヒラギノ角ゴ Pro W3" charset="-128"/>
              </a:rPr>
            </a:br>
            <a:r>
              <a:rPr lang="en-US" sz="4400" dirty="0" smtClean="0"/>
              <a:t>District </a:t>
            </a:r>
            <a:r>
              <a:rPr lang="en-US" sz="4400" dirty="0"/>
              <a:t>Administration</a:t>
            </a:r>
            <a:endParaRPr lang="en-SG" sz="44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SG" sz="4400" b="1" kern="1200" spc="-150" dirty="0">
              <a:solidFill>
                <a:srgbClr val="760525"/>
              </a:solidFill>
              <a:cs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912EEF-CE1C-4F54-8892-471E04B464B5}" type="slidenum">
              <a:rPr lang="en-SG" sz="1800" smtClean="0"/>
              <a:pPr>
                <a:defRPr/>
              </a:pPr>
              <a:t>1</a:t>
            </a:fld>
            <a:endParaRPr lang="en-SG" sz="1800" dirty="0"/>
          </a:p>
        </p:txBody>
      </p:sp>
      <p:sp>
        <p:nvSpPr>
          <p:cNvPr id="5123" name="AutoShape 2" descr="data:image/jpeg;base64,/9j/4AAQSkZJRgABAQAAAQABAAD/2wCEAAkGBwgHBgkIBwgKCgkLDRYPDQwMDRsUFRAWIB0iIiAdHx8kKDQsJCYxJx8fLT0tMTU3Ojo6Iys/RD84QzQ5OjcBCgoKDQwNGg8PGjclHyU3Nzc3Nzc3Nzc3Nzc3Nzc3Nzc3Nzc3Nzc3Nzc3Nzc3Nzc3Nzc3Nzc3Nzc3Nzc3Nzc3N//AABEIAHYA6AMBEQACEQEDEQH/xAAcAAEAAgMBAQEAAAAAAAAAAAAAAgQDBQYBBwj/xABAEAABAwMBAwkHAAgGAwEAAAABAgMEAAURBhIhMRMWQVFVYYGS0QcUIjJScZEVI0JTcoKhsSRDYsHC0jXw8TT/xAAaAQEAAwEBAQAAAAAAAAAAAAAAAQIDBQQG/8QALxEAAgECBQQBAwMEAwAAAAAAAAECAxEEEhNRUhQVITFBBTJhIkKBcZGhsSND8P/aAAwDAQACEQMRAD8A+40AoBQCgFAKA8JoCJcA4mgMZeHR/agI+8pzjIoTZk+WHScfehBJLiT00BPIoD2gFAKAUAoBQCgFAKAUAoBQCgFAKAUBzXP7S3bLHlV6Vro1NjLXpchz+0t2yx5VelNGpsNelyHP7S3bLHlV6U0amw16XIc/tLdsseVXpTRqbDXpchz+0r2yx5VelNGpsNelyIq19pbtljyq9KjRqbDXpblSRr+xrGxbX3LlJPyR4bSlrV4Y3DvNZVGqf3+D00abqq69bmruN5u6kBdzuMOwNkZDCCJEkj+wPgRXmVapUdqUb/k1k8PR+53NbE9wuzclyKb3eHWFJCxJnqZRg5yrAISAMb93TV3hsS/vlYy6+LX/ABxKj930ZDRiRBbkP/TCfW8kfznZB8Ksvp2If/Z/7+5i/qaXteSb110/bmUOPPXqzyVDaTFbmKUsJPAqb2ikDpAO/uqvSYqL/RK5p3CFv1o6C33O6htpy13SHfGXW+UQy+OQfUnOCQoblYP+kY6ao61Wm7VY/wA/BtGVCqvHg2LeurPH/V3Z1y2yRuVHltqCh9iAQod4JFemlJVfs8mdWm6Su/RYTr7S3bLH4V6Vro1Njza9Lclz+0t2yx5VelTo1Nhr0uQ5/aW7ZY8qvSmjU2GvS5Dn9pbtljyq9KaNTYa9LkOf2lu2WPKr0po1Nhr0uQ5/aW7ZY8qvSmjU2GvS5Dn9pbtljyq9KaNTYa9LkOf2lu2WPKr0po1Nhr0uQ5/aW7ZY8qvSmjU2GvS5Dn9pbtljyq9KaNTYa9LkOf2lu2WPKr0po1Nhr0uQ5/aW7ZY8qvSmjU2GvS5Dn9pbtljyq9KaNTYa9LkOf2lu2WPKr0po1Nhr0uQ5/aW7ZY8qvSmjU2GvS5Dn9pbtljyq9KaNTYa9LkfnmuqcAUAoBQHhVUMskbfSumpup5xajnkorRBfkKG5I6h1q7vzXMxuOVL9MfLO5g8BGMdWt/CPpBtzFjiGBp2daoWdzsl2SFPOnpycHFeOjhXN6le7exviMRKXiDsjVRdImS6Jlxu8EwiopW6iRlS1DfshSsDPfXS1FFZYo8Gk35kzFdIuqDsfoSLyFvYOWGbe8lwD/Usg5WT05zUwdP8Ad7/JSoqv7V4/BSSuHCYF41BaFwbgXS3HLTONtzG91TKsJwkkHdjJ6Kl3byxfgolFLNNWZzEu2OS3XH411iT1OKKipTpbcWesheN/ia1jLKrWM8l3e9yywxdIVjcXyMuO/AloejvIQcALGysJUNxGQk7qrJRcrP0zVZlH+h08TUTeo7RjUcH3qM1hMtzGwpgng8hW7dxyniDwyDiuZWwWWWeg7M9uHxkkrSV0ctqbTzlmLUuM+Jlpk748tveP4VdR9K9GExrm9Op4kiuKwUZw1aP8o06TXTOK1Y9qSooBQCgFAKAUAoBQCgFAKAUAoC3ySPpri9RV3Pue24XiOSR9NOoq7jtuF4kkIbSoFTYUOo06mruH9NwvEusswnRuZQF9Ip1NXcyf03Dr9pOHZheLoxa4TSUuO73XP3TY4q9O+qVcXOEczYWCw1NZ3H0fRUxLfKsy9P2MlpURQLSFKwJQA+Lf0nO/f3UwtB03q1Pb/wAHNxFbWukcxBtD026GE5mPyYK31LGOSQOJNdJztG6PCoXlYp6juaLg8hmKjkrfGGxGa6k/Uf8AUek1NOFld+ylWeZ2Xo09ut7lxukaLGyh51YSFjdsDiVZ7hk+FaSlaN2YKN5JIvXrVtxNwcTbJrybeyAyw0s7YUhO4KUFZyTxz31WFJWvL2WnXlmsn4NS7eY8s4ulphv54uxgY7n5T8J8U1bJb0wqiftGeA3bTb7p+jJr0Nxbbe6UNkD9aj9tHiN4HGqO91c1i1Z2ZVYVNtsxqVPC3oigWnVlzlELaVuUnaGRvHDvxVnZoosyZtLBd0WCfMsd3/xFlfcLb6Dv2QflcT1bsGvDjMLrR1Ifcj04bESoTy/BX1BZlWG5qgOJQ42RyjEj962eB+/XXmpYupKPvyd6OCwtVZ8pRS2hW4CtOoq7mnbcLxLse3JXvdThPUONOoq7lH9PwvEsGDG/cpqeoq7le34bgRMKN0Mpp1FTcnt2G4ETEjAZLaR+adRV3HbcNwMLiIgyEtBRqOoq7lu2YbiVlNtk7mwPtTqKu5ZfTMLxPOSR9NOoq7jtuF4jkkfTTqKu47bheI5JH006iruO24XiOSR9NOoq7jtuF4jkkfTTqKu47bheI5JHVTqKu47bheI5NHVTqau47bheJtlNIcPxpGeusT1XK7kIje2rPcaFlIrOJU0cLSQaWLLyV3XAnfw7xUIqzvtMRjaNKqmvEiddzkKPFDI4Dx4+NUow18R+InK+o1rLJEquFaFBSCpKknIIOCCK7Xg4bv7OmlXlhuyxo2oA449PaJcdZwl1DWfgz153nFYKDcm4fBs5pRtL5OZlaYVLQp3T81m5oHFpJ5N5P3QePhWyq28SVjCVK/mDuUo7T1lslymSWnGJUg+4x0rSUqGRlxQ/lwM99S2pySRnZ04Nv2/ByDvGvQeN+yuqoLotQ/htd0PWlpPjygP/ABNUkvKNoO0WVY8l6MvaZdU2TuOyfmHURwI7jV7Irdr0bW6OszGYMl9PJOOx9lTrY3FSFFOCn7BPD8VnHw7I0l5szoWEO37RD0V3Dk+y/rorg38qweKc9OP9hXFxdNUcQpL1L/Z2/peI/ZI1kBtpLaVghZIyCasdhvzYv7QIoQYnXW2x8agO7pqCyRTcmdDafE0LpFdbi1/MomhaxDFAKAUAoBmgPQCeioB7sK6qXB7s1NweEVANqKkyCjgVJBb0/YrhqaZMjQHYrYiobWoyAd+1tcMfw1KVzKrVjSSbL7nsour5CVXW2JSrcQgqJx3VOTYyWPp7H0mRbJTfJMW79GtBpsIbU6jaWAOgDG4VGGpqlF5vbOZWk5yuiqbVqLlG+VucFLe0ARyKd46f2eNerPDYxyy+WLxabvJlurUuzLik4bRLj7RA6skVEZRt8iUZfg1ytJL2gp6DZUL4hUZ91gj7Y3D8VZ1SukbWZp/36DGiOyWHkIRjk5qRKCldJ2jsqyOGQRwqilZ3LSpqSSObmeyyJNKwhxEB0fKWHC6g/dCgCPMa2WJkvZhLBxf4NCv2PXUrUlq6wFhJxkhQPiN+Kv1S+UZ9G/hkkeye7IhPxU3K38o44hSt6vlSD3dZqOpV72LrDNK1ysPZDdSQE3a2k9A2lelW6lbFele5ac9lV0chxY4ult22VrxvVv2iD1d1V6hXvYs8O2rXNtozQV20/deUfuUB+K4hTbzCSrKgR0ZHHhXlxlq9PKl5NsPCVKea5r0+zG8x3CzHuVt5ME8mle3tBOdw4dVZKLtY7XWU2/KNDq6x3TTDkJufJjOJlbez7uFbtnHHP3qGj0UKtOrdpejQhRPE5J6aoen0e1IFASS2tXypUfCguZBHcPUPvQjMiYjdas0IuehlA476gXPSkDgBUi5E1AImhJE0JImgPUvuo+VZ/vUkWR6qa4B8WDQo4ne+xVz3i5X4qGAWI4I8XKtH2eHHL9MS/aNNWZj2hXaNEt0ZPucNh6IgDc04c7x+BXrc3pq7OOoLO2c0FadOmZjt0ec56haxlS1+9CTn4EoH05xuG7Ga0/VdW+0zVsnn2bHVLl51E5DtzUaTKl2iG27KMZSRyc5SQUlWT+zgnA66iGWN3uJ5nb8GXU10gajttguL8y2pd2HQuDdQtLDjicJWCpOdlaTnFVgnFtItJ3SZivUWz3P2awLyLWiK8hbEdtTjhcKW+WwQFKOSk5J39dE3GbVyJJSgnYu6ssKWNS6dgabDcB9mPJkRkp3J5ROycHuJ3H70hP8AS8wqU3mWUx2GRJ05qbUNy1C+lyX+iW5ckA7kKKlYbT3DCRSVpRSRMU4ttmPRkq5WPUUaReosqO1fcpeceUkoVIJKkbGDuGz8O/qqaiUo2XwVpuSld/JR047aomq4bbarbeHJcx1tMll1xExG0FbQdQdykgZ4/fAqZXcX8ExVpJPydDYdOWNj2h3llm3MJRAjxno6QNzSzt5I/AqkptwXkuoRzN2OY0QbUu6xve+bhd9/cxyzznve1yitnCQNnOcY38K0qN28GcF58lRUUe7uSPcI8dT98cZTfC+QphQd4EJ4dQ6N9Tm/PwRl/HybPVL9tg6snTXXLbdnRKazFeccamMq+EBLRG5STxxuB38arHzG3omXiW5e9taS6/YcDZKkvHB6PkrxyO3gHaMn/Q4RiDnG2vP2FUPdnLIhsp6Co95qCczJ7CU/KkDwoRdigImhJE0JIGoJIqoiCFSSRNQSRNCSJoCGD1VIMboOKFWfQvYXn9I3zP7qP/dyrR9nPx32xPrnJp2irZG0eJxvNaHONPeHXWHn1sJRyrcFxxtwtgkKBGP/AJS5MUm1cxQJUuU5PjPbUSQw02VLZbTvWdrKklQIIIA45xw40LOMV5RTmrfbtNsS5KP+KVtvLWllHFBVjejZG/uz31N2TljdqxO6y5rUltDK3lMJYZVtbLSmtpSyMuZG1jcPlxjuqBGMWvJll3GazcFhTaVsGY0wy4lvKm87G0D3EE4PRigyRfr2S/SC3b6tlcdRhLPu6XSxu5Qb87XSM5TjrFCMiy3+SSDKagSnnZb0lbcjk2+WbR8ICwM/Ckb8Ggdm0YZct9q4SHG3ktyW30NNxAyn9e2dneTjaPE7wQBjeDg0uSoIkq4zWLq6242lTL01DLLqG96RgEpX98kg+HVkMsct/k9iziu+qbVE2YS1Fplz3fA5RO8na7/iH8vfU3ZDhFRW5bs7yJrHxvMrOzhxhKE/CraO8/0/FQVlGz9G0LLZWlZQkrTwUUjI8aFbI+X+2n4Zth+z/wDwqsvB0MH9sv4OLZG4YxVD2IykHu/NQWIHvoSRoDw0JImhJjVSxJE8OmoRBDwqSSJFQSRPfQkiaA2gA6h+KkyIOJBHAfipKsz6f1BcdLy5ki3NRnPekISpLwO7Z2sYx/FUrwZVIRqJKXwbd32tagbSSYEBWN+Btb/61a5isNSbtdnfz9QT0wGLlAYZfhPNpXt7JyjO/fv4VGEmqyal4aOdXUqcrIoxdXzn4NxeLDAcjNoWgAHBG1g53163SSaR51VbTZqHfaFcwN8SIQOgg+tXVCJTqJGZWvbimxOTjGi8p70GEjBxjY2j0/b81Ggs1h1Dy5jUL9qd4TwhwvKr1rTpo7mLxc18GRn2tSFo5OVb22HOh5r9YnxQSD+FeFVeF2YWNfyi/C9o015DxTGhTW0NlX+GcU29noHJqBzk9RqjoWNo4ls17ntUf5Qj9Uw4P2JMFQUPFKz/AGFT05HVMlF9pV0kym223LOUE5WoocTspG8nf1AU0EFiJMrH2p3krISmyhOcjLi+FT06I6mRvNJa7mXac6iSqCGWGFPPGMyv4QOtRO78GvJjLUIXXtnow83WnlZzB9sl8UtRbt8LYKjs7W1nHRVFLx5Ou8HTTs2aLVGrbhqtyIu4MMM+6hexyOd+1jOc/aokz0UqUKa8fJrWyR0n81Q9CRkyes/mpJGT1n80Ayes/mgsMnrNAMnrP5oBk9Z/NAMnrP5oBk9Z/NAKAUAoDaKcQg/EoDxoZ2MS5bI6So9woMrZVelBXyt/mlyNM18hxxQI3AdQFTcrks7o+i+ze+yZGnnrc05/jLcSppChkPMHikjpxv8A6VhFqjXTfqR48fSbWeJvrc5abo5KjstGDMmR1tbGctLURkEdWCM4rqNSVn8HGi4yuvk5W72O4W9JcfjlTPHl2Tttkfcf716I1IyMJU2irNOzpWCkcHJryz4JQKlWzspJ/wDGjmneFannkUXasY/JmlAR7WyyR+skq5dXWEDKUDx+I/iqe2b+olcT3lJ5ORiQ2OCXd5H2VxH58DTLsTm3L7bDbdvW5F2w/MTsNsqV8QbB+LZ68nAHTuPGq382LrwjTEEZznd11e5nY7lbJ05otEHGzdL4Qp0dLccdB6s/7muFXqdRiPH2x/2fRfTMPkhqSNMxCaKcKbBx1irnQV27mYW5o8AU/Y1BomDb8fI55hUF1MxKhvJPAH7GhfMjEpC0n4kkeFCbkaAUAoBQCgFAKAUAoCG2j6626erseLuWF5nvKI6VinT1dh3LC8zzbR9Qp01XYjuWF5gIZXvW+hI++TTp6mxWX1HDfEicKeLJcGLlbpCfeGFZwTuWnpSe4iq1MLKccskVjjsPP9Dl4Z9CW81OYY1LYyeTCwt5r9phwbyCOrOf/TUYTENXoVffwczF4Z05ZomG7TJVqn+92iS4zEmp5ZoJV8O/5kkcMhWRXQhGMlaXtHjm3F3j6ZCddYc6wxHrvbkuq94eQVxFcipJwg5wNxJB35HRRQak8rIlNSgsyOekQrJJ/wDxXZcZZ4NzmCE+dGQPEVqpTXtHncYP0/7ldjSs+TJSE8g/GHxOOxX0uYQOOADnPVu4kVLqqxRUJXuae+ImJluyJ0R6LtH4UutlISkDAGT1AAVaLVg1K/owW6IiTtyJC9iEzgvODpzwSnrUTu/r0UcvgtGO5jnSzLkF1WykbkoQk7m0jclI+w3Uihe78HZWGyR48BrU2qULZjx1HYZUMLlqGNjcd/WO/FcrGYtt6NF3bOjgsG6srtHNXe7yL3eHrlMWA64dyQdyEjgkfaqU8NKEcsUdl4zDQWTN4LEWfyYAcIWP61fQq7EdbheRsET4qhvcCT1Kp09XYjr8NzPTOi/v0VPT1Nh3DDcyJmxv3yKdPU2HcMNzPDNjn/OTTp6mxPccLzMapMRXzLQajp6uxPcsNzMKlQjwcA8adPV2J7nhuZjUY4+V9PjTp6uxPc8LzIFaB/mI/NOnq7E9ywvM85RH1CnT1dh3LC8xyiPqFOnq7DuWF5jlEfUKdPV2HcsLzHKI+oU6ersO5YXmOUR9Qp09XYdywvMqV2j4YUAoDw0sLmBxGRVGjWLL2nb/AD9NzveISgpCwA6wveh1PUR/v31zsXg41Vdezt4PHRy6Vb1/o+oWeRYtWW9yJBkJjKWeV90dPxx3MfMjrSeBA/pXhhiquHlasv5PRWwV43h5RpLha5kO0TIMtopeivJkp3ZC2yNhSgekfKa6sK1Oo1KLvc5UqcoxafwcmW1POJbZSpbijsoQkZUo9Qr03seUyXMotsY25lYU+pQVMcSdwUODYPSE8T1n7VCWZ5iJPL4RG3JuTDCZLtymW6D0OJeUC53IRkbX9us1V2fhLyaRzLzL0TN1vF6lCNa2FuJScIZDCHVfxKUU/Mek7qznKnTV5uxonObtFHRMRmdLoTN1XcEqm42mrZCShCj/ABqQBu7s4+9cuti513koLxudTD4GTWer4RyOpNQz9STRImK2Gkbmo6M7DY7vWvXhMGqSu/ZTGY6KjpUfW+5r20V0Yo4cpGYCr2M2z2pIFRYHtSDygFAe0AoDygPagCgFAKAUB+hOYGlux2fOv1rla1Tc72hS4jmBpbsdnzr9aa1TcaFLiOYGlux2fOv1prVNxoUuI5gaW7HZ86/WmtU3GhS4kVaA0tj/AMOz51+tRrVNxoUuJRl+z/TX7FoZH8y/+1NWe5OhT2NJN0HaEZMWIYzg3pdZcWFJPcc1nN5/Z6aNWVHxD0YUPaptSS2XY15jgEBEwbDoHSNoZz415JYVXvB2PTqUKv3KxQbuNqYQtD+lrpbXXAQt+EnlsDpCVDekHuAq2pi4/uv/AFMugoS+1owtPaJjpHu0G5IdG8LchKcUO8BQI/pVni8Y/hGa+lU18/5MSzZJEgvN6bvl3kHg5PcLSD4n0qNXFzXlpf0Lr6fQj5lI2jCNQSWBGhIhafhH5m7e3lwj+LAx96qsNmeao22aqeHpfZG5ch6EtDgBlRfeXDvU484oqUesnO+vVH9HiJ561WVb7vWxu43s/wBN4G1aGD/Ov/tWmrPc82hT2LyfZ/pbH/h2fOv1prVNyOnpbEuYGlux2fOv1qdapuOnpcRzA0t2Oz51+tNapuNClxHMDS3Y7PnX601qm40KXEcwNLdjs+dfrTWqbjQpcRzA0t2Oz51+tNapuNClxHMDS3Y7PnX601qm40KXEcwNLdjs+dfrTWqbjQpcRzA0t2Oz51+tNapuNClxHMDS3Y7PnX601qm40KXEcwNLdjs+dfrTWqbjQpcRzA0t2Oz51+tNapuNClxHMDS3Y7PnX601qm40KXEcwNLdjs+dfrTWqbjQpcRzA0t2Oz51+tNapuNClxOmrI2FAKAUAoCCkA8RQFZ2MlQ+WgNe/bkn9mgKblrBPymgMX6JGcn+9AZG7UkH5aAusW5Kf2aA2DMVKeigLKEAUBOgFAKAUAoBQCgFAKAUAoBQCgFAKAUAoBQCgFAKAUBEpB6KAiWx1CgPORT1CgPQ2B1UBIJAoCVAKAUAoBQCgFAKAUAoBQCgFAKAUAoBQH//2Q=="/>
          <p:cNvSpPr>
            <a:spLocks noChangeAspect="1" noChangeArrowheads="1"/>
          </p:cNvSpPr>
          <p:nvPr/>
        </p:nvSpPr>
        <p:spPr bwMode="auto">
          <a:xfrm>
            <a:off x="155575" y="-533400"/>
            <a:ext cx="2209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052" y="3933056"/>
            <a:ext cx="7786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Yap Boon Liang ACS/ALS</a:t>
            </a:r>
          </a:p>
          <a:p>
            <a:pPr algn="ctr"/>
            <a:r>
              <a:rPr lang="en-US" sz="2800" b="1" dirty="0" smtClean="0"/>
              <a:t>Administration Manager designate </a:t>
            </a:r>
          </a:p>
          <a:p>
            <a:pPr algn="ctr"/>
            <a:r>
              <a:rPr lang="en-US" sz="2000" b="1" dirty="0" smtClean="0"/>
              <a:t>HP:</a:t>
            </a:r>
            <a:r>
              <a:rPr lang="en-US" sz="2800" b="1" dirty="0" smtClean="0"/>
              <a:t> 98253805 </a:t>
            </a:r>
            <a:r>
              <a:rPr lang="en-US" b="1" dirty="0" smtClean="0"/>
              <a:t>email:</a:t>
            </a:r>
            <a:r>
              <a:rPr lang="en-US" sz="2800" b="1" dirty="0" smtClean="0"/>
              <a:t> yapliang@gmail.com</a:t>
            </a:r>
            <a:endParaRPr lang="en-US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792088"/>
          </a:xfrm>
        </p:spPr>
        <p:txBody>
          <a:bodyPr/>
          <a:lstStyle/>
          <a:p>
            <a:r>
              <a:rPr lang="en-US" dirty="0" smtClean="0"/>
              <a:t>2. District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10</a:t>
            </a:fld>
            <a:endParaRPr lang="en-S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0426654"/>
              </p:ext>
            </p:extLst>
          </p:nvPr>
        </p:nvGraphicFramePr>
        <p:xfrm>
          <a:off x="539552" y="1700808"/>
          <a:ext cx="7528920" cy="4320289"/>
        </p:xfrm>
        <a:graphic>
          <a:graphicData uri="http://schemas.openxmlformats.org/drawingml/2006/table">
            <a:tbl>
              <a:tblPr/>
              <a:tblGrid>
                <a:gridCol w="2482706"/>
                <a:gridCol w="5046214"/>
              </a:tblGrid>
              <a:tr h="5420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June 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District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Exco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Meeting (DEC) / District Leaders Training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August 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Club Officers 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Make-up Training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 Workshop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3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– 24 Oct 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DEC / 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DCM Meeting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Semi-Annual Conference, Nanyang Technological University, Singapore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November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District Leaders Training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February 2016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Club Officers 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Make-up Training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March-April 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 Workshop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– 22 May 2016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3rd DEC / 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DCM Meeting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Annual Conference , Singapore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4379"/>
            <a:ext cx="7772400" cy="1066800"/>
          </a:xfrm>
        </p:spPr>
        <p:txBody>
          <a:bodyPr/>
          <a:lstStyle/>
          <a:p>
            <a:r>
              <a:rPr lang="en-US" dirty="0" smtClean="0"/>
              <a:t>2. Division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11</a:t>
            </a:fld>
            <a:endParaRPr lang="en-SG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Send me the Division and Area Events (Contests, workshops etc)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Will update the District Web Calendar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b.xx.fbcdn.net/hphotos-ash2/t1.0-9/1236939_645684168785694_10018468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55218"/>
            <a:ext cx="4735527" cy="41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285720" y="1290629"/>
            <a:ext cx="8858280" cy="923925"/>
          </a:xfrm>
        </p:spPr>
        <p:txBody>
          <a:bodyPr/>
          <a:lstStyle/>
          <a:p>
            <a:pPr algn="ctr"/>
            <a:r>
              <a:rPr lang="en-US" dirty="0" smtClean="0"/>
              <a:t>Report for District Council Meetings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12</a:t>
            </a:fld>
            <a:endParaRPr lang="en-SG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-324544" y="1084577"/>
            <a:ext cx="8856984" cy="974070"/>
          </a:xfrm>
        </p:spPr>
        <p:txBody>
          <a:bodyPr/>
          <a:lstStyle/>
          <a:p>
            <a:pPr algn="ctr"/>
            <a:r>
              <a:rPr lang="en-US" dirty="0" smtClean="0"/>
              <a:t>3. Report for District Council Meeting </a:t>
            </a:r>
            <a:endParaRPr lang="en-SG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13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7224" y="1991089"/>
            <a:ext cx="8286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District Director’s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Program Quality Director’s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Club Growth Director’s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IPDG’s report </a:t>
            </a:r>
            <a:r>
              <a:rPr lang="en-US" sz="2400" dirty="0" smtClean="0">
                <a:solidFill>
                  <a:schemeClr val="tx2"/>
                </a:solidFill>
              </a:rPr>
              <a:t>(for semi Annual Conference only)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Finance Manager’s and Audit Committee’s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Public Relation Manager’s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Individual Division Governor’s Report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 Conference Committees’ Report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-108520" y="1101161"/>
            <a:ext cx="8817654" cy="923925"/>
          </a:xfrm>
        </p:spPr>
        <p:txBody>
          <a:bodyPr/>
          <a:lstStyle/>
          <a:p>
            <a:pPr algn="ctr"/>
            <a:r>
              <a:rPr lang="en-US" dirty="0" smtClean="0"/>
              <a:t>3. Report for District Council Meeting </a:t>
            </a:r>
            <a:endParaRPr lang="en-SG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14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348" y="2025086"/>
            <a:ext cx="8429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Submit at least 3 weeks before the  conferences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Semi-Annual Conference – 23 Oct 2015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FF0000"/>
                </a:solidFill>
              </a:rPr>
              <a:t> Submission by 02 Oct 2015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Annual Conference –  21 May 2016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FF0000"/>
                </a:solidFill>
              </a:rPr>
              <a:t> Submission by  30 April 2016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1109649"/>
            <a:ext cx="7704856" cy="923925"/>
          </a:xfrm>
        </p:spPr>
        <p:txBody>
          <a:bodyPr/>
          <a:lstStyle/>
          <a:p>
            <a:pPr algn="ctr"/>
            <a:r>
              <a:rPr lang="en-US" sz="4500" dirty="0" smtClean="0"/>
              <a:t>Summary</a:t>
            </a:r>
            <a:endParaRPr lang="en-SG" sz="4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15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348" y="2025086"/>
            <a:ext cx="8429652" cy="226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District Directory and Mailing List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District and Division Calendar</a:t>
            </a:r>
          </a:p>
          <a:p>
            <a:pPr marL="914400" indent="-914400">
              <a:lnSpc>
                <a:spcPct val="150000"/>
              </a:lnSpc>
            </a:pPr>
            <a:endParaRPr lang="en-US" sz="900" dirty="0" smtClean="0">
              <a:solidFill>
                <a:schemeClr val="tx2"/>
              </a:solidFill>
            </a:endParaRPr>
          </a:p>
          <a:p>
            <a:pPr marL="914400" indent="-914400">
              <a:buFont typeface="+mj-lt"/>
              <a:buAutoNum type="arabicPeriod" startAt="3"/>
            </a:pPr>
            <a:r>
              <a:rPr lang="en-US" sz="3200" dirty="0" smtClean="0">
                <a:solidFill>
                  <a:schemeClr val="tx2"/>
                </a:solidFill>
              </a:rPr>
              <a:t>Report for District Council Meetings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2571744"/>
            <a:ext cx="5072098" cy="1500198"/>
          </a:xfrm>
        </p:spPr>
        <p:txBody>
          <a:bodyPr/>
          <a:lstStyle/>
          <a:p>
            <a:pPr>
              <a:buNone/>
            </a:pPr>
            <a:r>
              <a:rPr lang="en-US" sz="6600" dirty="0" smtClean="0"/>
              <a:t>Thank you.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16</a:t>
            </a:fld>
            <a:endParaRPr lang="en-S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-108520" y="832353"/>
            <a:ext cx="8229600" cy="9239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17</a:t>
            </a:fld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iii) Division Directors/ Division Admin Manager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637534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     To collate submission from Area Directors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320903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- Follow the format as :(( see examples next page)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4201547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-  Final submission by 28 June 15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4775"/>
            <a:ext cx="642942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z="1800" smtClean="0"/>
              <a:pPr>
                <a:defRPr/>
              </a:pPr>
              <a:t>18</a:t>
            </a:fld>
            <a:endParaRPr lang="en-SG" sz="18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1004877"/>
            <a:ext cx="8229600" cy="9239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19</a:t>
            </a:fld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iv)  Area Directors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637534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     - Club President and Club Admin Manager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320903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- Update EXCO list (on the format given)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3772919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-  To be submitted to ADs by 28 June 15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2308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chemeClr val="tx2"/>
                </a:solidFill>
              </a:rPr>
              <a:t>Outline</a:t>
            </a:r>
            <a:endParaRPr lang="en-US" sz="4800" b="1" u="sng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2</a:t>
            </a:fld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395536" y="24208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District Directory and Mailing List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District and Division Calendar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Report for District Council Meetings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2357454" cy="864096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Sample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8760"/>
            <a:ext cx="8604448" cy="532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z="1800" smtClean="0"/>
              <a:pPr>
                <a:defRPr/>
              </a:pPr>
              <a:t>20</a:t>
            </a:fld>
            <a:endParaRPr lang="en-SG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859064"/>
            <a:ext cx="7344816" cy="6167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21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961" y="1350488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v) Instruction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99" y="1966393"/>
            <a:ext cx="8429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-  </a:t>
            </a:r>
            <a:r>
              <a:rPr lang="en-US" sz="2400" b="1" dirty="0" smtClean="0"/>
              <a:t>Toastmasters Title – You may include the title after the name, but please ensure that it will not exceed single line.  For consistency: Please include “,” (comma) after the name, and use “/” in between the titles.  e.g. Dennis Kwan, ACB/ALB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b="1" dirty="0" smtClean="0"/>
              <a:t>IMPORTANT:</a:t>
            </a:r>
            <a:endParaRPr lang="en-US" sz="2400" dirty="0" smtClean="0"/>
          </a:p>
          <a:p>
            <a:pPr lvl="0"/>
            <a:r>
              <a:rPr lang="en-US" sz="2400" dirty="0" smtClean="0"/>
              <a:t>Please complete the data as illustrated under the sample template.</a:t>
            </a:r>
          </a:p>
          <a:p>
            <a:r>
              <a:rPr lang="en-US" sz="2400" dirty="0" smtClean="0"/>
              <a:t> </a:t>
            </a:r>
          </a:p>
          <a:p>
            <a:pPr lvl="0"/>
            <a:r>
              <a:rPr lang="en-US" sz="2400" b="1" dirty="0" smtClean="0"/>
              <a:t>The font used is ARIAL.  Size of font:  9.  Please do not change them as it would affect the overall presentation.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22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46389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v) Instruction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1928802"/>
            <a:ext cx="842965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/>
            <a:r>
              <a:rPr lang="en-US" sz="2400" dirty="0" smtClean="0"/>
              <a:t>Please restrict entries to 1 line only.  If there are 2 VPEs for example, just enter data of one VPE - the one selected in your on-line submission to TIHQ.</a:t>
            </a:r>
          </a:p>
          <a:p>
            <a:r>
              <a:rPr lang="en-US" sz="2400" dirty="0" smtClean="0"/>
              <a:t> </a:t>
            </a:r>
          </a:p>
          <a:p>
            <a:pPr lvl="0"/>
            <a:r>
              <a:rPr lang="en-US" sz="2400" dirty="0" smtClean="0"/>
              <a:t>The District reserves the right to make the necessary modifications / alterations to ensure the quality of the Directory is not compromised.</a:t>
            </a:r>
          </a:p>
          <a:p>
            <a:r>
              <a:rPr lang="en-US" sz="2400" dirty="0" smtClean="0"/>
              <a:t> </a:t>
            </a:r>
          </a:p>
          <a:p>
            <a:pPr lvl="0"/>
            <a:r>
              <a:rPr lang="en-US" sz="2400" dirty="0" smtClean="0"/>
              <a:t>We have to get he District Directory ready by 27th July 2015.  </a:t>
            </a:r>
            <a:r>
              <a:rPr lang="en-US" sz="2400" b="1" dirty="0" smtClean="0"/>
              <a:t>Deadline for the Submission of the above details is 28</a:t>
            </a:r>
            <a:r>
              <a:rPr lang="en-US" sz="2400" b="1" baseline="30000" dirty="0" smtClean="0"/>
              <a:t> </a:t>
            </a:r>
            <a:r>
              <a:rPr lang="en-US" sz="2400" b="1" baseline="30000" dirty="0" err="1" smtClean="0"/>
              <a:t>th</a:t>
            </a:r>
            <a:r>
              <a:rPr lang="en-US" sz="2400" b="1" u="sng" dirty="0" smtClean="0"/>
              <a:t> June 2015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dirty="0" smtClean="0"/>
              <a:t>Please note the above is for Dist 80 Directory only.  You have to submit to </a:t>
            </a:r>
            <a:r>
              <a:rPr lang="en-US" sz="2400" b="1" dirty="0" smtClean="0"/>
              <a:t>TIHQ </a:t>
            </a:r>
            <a:r>
              <a:rPr lang="en-US" sz="2400" dirty="0" smtClean="0"/>
              <a:t>your club officers list before </a:t>
            </a:r>
            <a:r>
              <a:rPr lang="en-US" sz="2400" b="1" dirty="0" smtClean="0"/>
              <a:t>30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 2015, 5pm Pacific Time</a:t>
            </a:r>
            <a:r>
              <a:rPr lang="en-US" sz="2400" dirty="0" smtClean="0"/>
              <a:t>. This would also help your club to gain ½ DCP point.</a:t>
            </a:r>
          </a:p>
          <a:p>
            <a:r>
              <a:rPr lang="en-US" sz="2400" b="1" i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i="1" dirty="0" smtClean="0"/>
              <a:t>Do let me know if you have any questions.  Many thanks for your kind cooperation</a:t>
            </a:r>
            <a:r>
              <a:rPr lang="en-US" sz="3200" b="1" i="1" dirty="0" smtClean="0"/>
              <a:t>!</a:t>
            </a:r>
            <a:endParaRPr lang="en-US" sz="32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859064"/>
            <a:ext cx="7344816" cy="6167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23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46389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v) Instruction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2204864"/>
            <a:ext cx="7602068" cy="280076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Please note the above is for Dist 80 Directory only.  You have to submit to </a:t>
            </a:r>
            <a:r>
              <a:rPr lang="en-US" sz="2400" b="1" dirty="0" smtClean="0">
                <a:solidFill>
                  <a:schemeClr val="bg1"/>
                </a:solidFill>
              </a:rPr>
              <a:t>TIHQ </a:t>
            </a:r>
            <a:r>
              <a:rPr lang="en-US" sz="2400" dirty="0" smtClean="0">
                <a:solidFill>
                  <a:schemeClr val="bg1"/>
                </a:solidFill>
              </a:rPr>
              <a:t>your club officers list before </a:t>
            </a:r>
            <a:r>
              <a:rPr lang="en-US" sz="2400" b="1" dirty="0" smtClean="0">
                <a:solidFill>
                  <a:srgbClr val="FFFF00"/>
                </a:solidFill>
              </a:rPr>
              <a:t>30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</a:rPr>
              <a:t> June 2015, 5pm Pacific Time</a:t>
            </a:r>
            <a:r>
              <a:rPr lang="en-US" sz="2400" dirty="0" smtClean="0">
                <a:solidFill>
                  <a:schemeClr val="bg1"/>
                </a:solidFill>
              </a:rPr>
              <a:t>. This would also help your club to gain ½ DCP point.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</a:rPr>
              <a:t>Do let me know if you have any questions.  </a:t>
            </a: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</a:rPr>
              <a:t>Many thanks for your kind cooperation</a:t>
            </a:r>
            <a:r>
              <a:rPr lang="en-US" sz="3200" b="1" i="1" dirty="0" smtClean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859064"/>
            <a:ext cx="7344816" cy="6167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</p:spTree>
    <p:extLst>
      <p:ext uri="{BB962C8B-B14F-4D97-AF65-F5344CB8AC3E}">
        <p14:creationId xmlns="" xmlns:p14="http://schemas.microsoft.com/office/powerpoint/2010/main" val="36016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542123" y="1340630"/>
            <a:ext cx="8513981" cy="831295"/>
          </a:xfrm>
        </p:spPr>
        <p:txBody>
          <a:bodyPr/>
          <a:lstStyle/>
          <a:p>
            <a:r>
              <a:rPr lang="en-US" dirty="0" smtClean="0"/>
              <a:t>3. District Executive Meeting 2015-2016</a:t>
            </a:r>
            <a:endParaRPr lang="en-SG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24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516" y="24208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) 2</a:t>
            </a:r>
            <a:r>
              <a:rPr lang="en-US" sz="3200" baseline="30000" dirty="0" smtClean="0">
                <a:solidFill>
                  <a:schemeClr val="tx2"/>
                </a:solidFill>
              </a:rPr>
              <a:t>nd</a:t>
            </a:r>
            <a:r>
              <a:rPr lang="en-US" sz="3200" dirty="0" smtClean="0">
                <a:solidFill>
                  <a:schemeClr val="tx2"/>
                </a:solidFill>
              </a:rPr>
              <a:t> DEC (21 Oct 2015) - Division Report, SDOs report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327" y="400506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ii) 3</a:t>
            </a:r>
            <a:r>
              <a:rPr lang="en-US" sz="3200" baseline="30000" dirty="0" smtClean="0">
                <a:solidFill>
                  <a:schemeClr val="tx2"/>
                </a:solidFill>
              </a:rPr>
              <a:t>rd</a:t>
            </a:r>
            <a:r>
              <a:rPr lang="en-US" sz="3200" dirty="0" smtClean="0">
                <a:solidFill>
                  <a:schemeClr val="tx2"/>
                </a:solidFill>
              </a:rPr>
              <a:t> DEC – (2016 Annual Conference ) - Division Report, SDOs report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b.xx.fbcdn.net/hphotos-ash2/t1.0-9/1236939_645684168785694_10018468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79404"/>
            <a:ext cx="3888531" cy="339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23925"/>
          </a:xfrm>
        </p:spPr>
        <p:txBody>
          <a:bodyPr/>
          <a:lstStyle/>
          <a:p>
            <a:pPr algn="ctr"/>
            <a:r>
              <a:rPr lang="en-US" dirty="0" smtClean="0"/>
              <a:t>District Directory 2015-2016</a:t>
            </a:r>
            <a:br>
              <a:rPr lang="en-US" dirty="0" smtClean="0"/>
            </a:br>
            <a:r>
              <a:rPr lang="en-US" dirty="0" smtClean="0"/>
              <a:t>and Mailing List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3</a:t>
            </a:fld>
            <a:endParaRPr lang="en-SG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89" y="1228611"/>
            <a:ext cx="4350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chemeClr val="tx2"/>
                </a:solidFill>
              </a:rPr>
              <a:t>District Directory</a:t>
            </a:r>
            <a:endParaRPr lang="en-US" sz="4000" b="1" u="sng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9380" y="6052129"/>
            <a:ext cx="4320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4</a:t>
            </a:fld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285720" y="1974585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Accurate and Reliable information - Error Free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Timely delivery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Resource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8082" y="641725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E-Directory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8367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District Directory Status: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pPr lvl="1"/>
            <a:endParaRPr lang="en-US" sz="2400"/>
          </a:p>
        </p:txBody>
      </p:sp>
      <p:graphicFrame>
        <p:nvGraphicFramePr>
          <p:cNvPr id="56637" name="Group 317"/>
          <p:cNvGraphicFramePr>
            <a:graphicFrameLocks noGrp="1"/>
          </p:cNvGraphicFramePr>
          <p:nvPr>
            <p:ph sz="quarter" idx="2"/>
          </p:nvPr>
        </p:nvGraphicFramePr>
        <p:xfrm>
          <a:off x="609600" y="1357298"/>
          <a:ext cx="4038600" cy="3667125"/>
        </p:xfrm>
        <a:graphic>
          <a:graphicData uri="http://schemas.openxmlformats.org/drawingml/2006/table">
            <a:tbl>
              <a:tblPr/>
              <a:tblGrid>
                <a:gridCol w="1571625"/>
                <a:gridCol w="2466975"/>
              </a:tblGrid>
              <a:tr h="314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Division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Council List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Not Complete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Complete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39" name="Group 319"/>
          <p:cNvGraphicFramePr>
            <a:graphicFrameLocks noGrp="1"/>
          </p:cNvGraphicFramePr>
          <p:nvPr>
            <p:ph sz="quarter" idx="3"/>
          </p:nvPr>
        </p:nvGraphicFramePr>
        <p:xfrm>
          <a:off x="4605366" y="2285992"/>
          <a:ext cx="4038600" cy="4246563"/>
        </p:xfrm>
        <a:graphic>
          <a:graphicData uri="http://schemas.openxmlformats.org/drawingml/2006/table">
            <a:tbl>
              <a:tblPr/>
              <a:tblGrid>
                <a:gridCol w="1065213"/>
                <a:gridCol w="1530350"/>
                <a:gridCol w="1443037"/>
              </a:tblGrid>
              <a:tr h="58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Division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 Clubs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Outstanding Club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6636" name="AutoShape 316"/>
          <p:cNvSpPr>
            <a:spLocks noChangeArrowheads="1"/>
          </p:cNvSpPr>
          <p:nvPr/>
        </p:nvSpPr>
        <p:spPr bwMode="auto">
          <a:xfrm>
            <a:off x="1504952" y="4929198"/>
            <a:ext cx="3352800" cy="1500198"/>
          </a:xfrm>
          <a:prstGeom prst="wedgeEllipseCallout">
            <a:avLst>
              <a:gd name="adj1" fmla="val -55116"/>
              <a:gd name="adj2" fmla="val 830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 OFF Date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JUNE 2015 Sunday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838633"/>
            <a:ext cx="7128792" cy="923925"/>
          </a:xfrm>
        </p:spPr>
        <p:txBody>
          <a:bodyPr/>
          <a:lstStyle/>
          <a:p>
            <a:pPr algn="ctr"/>
            <a:r>
              <a:rPr lang="en-US" dirty="0" smtClean="0"/>
              <a:t>1. District Directory 2015-2016</a:t>
            </a:r>
            <a:endParaRPr lang="en-SG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334404" y="6039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6</a:t>
            </a:fld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224005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chemeClr val="tx2"/>
                </a:solidFill>
              </a:rPr>
              <a:t>) Deadlines– Submission by various groups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273311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- Special appointment /others by 30 June 15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3233539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- All Divisions </a:t>
            </a:r>
            <a:r>
              <a:rPr lang="en-US" sz="2800" b="1" dirty="0" smtClean="0">
                <a:solidFill>
                  <a:schemeClr val="tx2"/>
                </a:solidFill>
              </a:rPr>
              <a:t>by 2 July 15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3756759"/>
            <a:ext cx="7748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- Area Directors/Admin Mgr to collate from clubs by </a:t>
            </a:r>
            <a:r>
              <a:rPr lang="en-US" sz="2800" b="1" dirty="0" smtClean="0">
                <a:solidFill>
                  <a:schemeClr val="tx2"/>
                </a:solidFill>
              </a:rPr>
              <a:t>28 June 15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538" y="471086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- To printer by 15 July 2015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06" y="5251111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- Approval of draft 18 July 2015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10" y="1629779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Target – 27</a:t>
            </a:r>
            <a:r>
              <a:rPr lang="en-US" sz="3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3200" b="1" dirty="0" smtClean="0">
                <a:solidFill>
                  <a:schemeClr val="tx2"/>
                </a:solidFill>
              </a:rPr>
              <a:t> July 2015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843880"/>
          </a:xfrm>
        </p:spPr>
        <p:txBody>
          <a:bodyPr/>
          <a:lstStyle/>
          <a:p>
            <a:r>
              <a:rPr lang="en-US" dirty="0" smtClean="0"/>
              <a:t>1. District Directory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72518" cy="4389437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Club Meeting Days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Sorted by Clubs in Alphabetical Order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Sorted by Weeks</a:t>
            </a:r>
            <a:endParaRPr lang="en-US" sz="3600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7</a:t>
            </a:fld>
            <a:endParaRPr lang="en-SG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1.District Mailing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72518" cy="438943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SOLELY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the purpose of sending District Notices to the relevant members. 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Notices of District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Council meetings, and meeting minutes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Other notices at the DD’s discretion.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(PDPA)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8</a:t>
            </a:fld>
            <a:endParaRPr lang="en-SG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b.xx.fbcdn.net/hphotos-ash2/t1.0-9/1236939_645684168785694_10018468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56097"/>
            <a:ext cx="4735527" cy="41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23925"/>
          </a:xfrm>
        </p:spPr>
        <p:txBody>
          <a:bodyPr/>
          <a:lstStyle/>
          <a:p>
            <a:pPr algn="ctr"/>
            <a:r>
              <a:rPr lang="en-US" dirty="0" smtClean="0"/>
              <a:t>District and Division Calendar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55EDAD-28F5-4D59-9ABF-A33C5E4ACE46}" type="slidenum">
              <a:rPr lang="en-SG" smtClean="0"/>
              <a:pPr>
                <a:defRPr/>
              </a:pPr>
              <a:t>9</a:t>
            </a:fld>
            <a:endParaRPr lang="en-SG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490</TotalTime>
  <Words>711</Words>
  <Application>Microsoft Office PowerPoint</Application>
  <PresentationFormat>On-screen Show (4:3)</PresentationFormat>
  <Paragraphs>208</Paragraphs>
  <Slides>24</Slides>
  <Notes>2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Slide 1</vt:lpstr>
      <vt:lpstr>Slide 2</vt:lpstr>
      <vt:lpstr>District Directory 2015-2016 and Mailing List</vt:lpstr>
      <vt:lpstr>Slide 4</vt:lpstr>
      <vt:lpstr>District Directory Status:</vt:lpstr>
      <vt:lpstr>1. District Directory 2015-2016</vt:lpstr>
      <vt:lpstr>1. District Directory 2015-2016</vt:lpstr>
      <vt:lpstr>1.District Mailing List</vt:lpstr>
      <vt:lpstr>District and Division Calendar</vt:lpstr>
      <vt:lpstr>2. District Calendar</vt:lpstr>
      <vt:lpstr>2. Division Calendar</vt:lpstr>
      <vt:lpstr>Report for District Council Meetings</vt:lpstr>
      <vt:lpstr>3. Report for District Council Meeting </vt:lpstr>
      <vt:lpstr>3. Report for District Council Meeting </vt:lpstr>
      <vt:lpstr>Summary</vt:lpstr>
      <vt:lpstr>Slide 16</vt:lpstr>
      <vt:lpstr>1. District Directory 2015-2016</vt:lpstr>
      <vt:lpstr>Slide 18</vt:lpstr>
      <vt:lpstr>1. District Directory 2015-2016</vt:lpstr>
      <vt:lpstr>Sample</vt:lpstr>
      <vt:lpstr>1. District Directory 2015-2016</vt:lpstr>
      <vt:lpstr>1. District Directory 2015-2016</vt:lpstr>
      <vt:lpstr>1. District Directory 2015-2016</vt:lpstr>
      <vt:lpstr>3. District Executive Meeting 2015-2016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user</cp:lastModifiedBy>
  <cp:revision>61</cp:revision>
  <dcterms:created xsi:type="dcterms:W3CDTF">2014-06-08T05:03:47Z</dcterms:created>
  <dcterms:modified xsi:type="dcterms:W3CDTF">2015-06-11T10:20:25Z</dcterms:modified>
</cp:coreProperties>
</file>