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59" r:id="rId6"/>
    <p:sldId id="263" r:id="rId7"/>
    <p:sldId id="264" r:id="rId8"/>
    <p:sldId id="260" r:id="rId9"/>
    <p:sldId id="268" r:id="rId10"/>
    <p:sldId id="262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6909" autoAdjust="0"/>
  </p:normalViewPr>
  <p:slideViewPr>
    <p:cSldViewPr>
      <p:cViewPr>
        <p:scale>
          <a:sx n="74" d="100"/>
          <a:sy n="74" d="100"/>
        </p:scale>
        <p:origin x="-10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0BAFE1-080D-44C1-9D67-F12973052331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3F0A0A-9A92-4D6A-9938-4D438D9713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uccession Planning &amp; U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8158" y="0"/>
            <a:ext cx="922031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flipH="1">
            <a:off x="4267201" y="3581399"/>
            <a:ext cx="212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=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1" y="0"/>
            <a:ext cx="5867400" cy="615553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CLUB OFFICERS TRAINING</a:t>
            </a:r>
            <a:endParaRPr lang="en-US" sz="3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Success Planning in Human Capital Plan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3429000"/>
            <a:ext cx="4343400" cy="2943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strict Lead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990600"/>
            <a:ext cx="7696200" cy="5611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Qualifications of District Officers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500" b="1" dirty="0" smtClean="0"/>
              <a:t>Area Governor </a:t>
            </a:r>
            <a:r>
              <a:rPr lang="en-US" dirty="0" smtClean="0"/>
              <a:t>(Area Director)</a:t>
            </a:r>
          </a:p>
          <a:p>
            <a:r>
              <a:rPr lang="en-US" dirty="0" smtClean="0"/>
              <a:t>As far as practical, served as member of District Council</a:t>
            </a:r>
          </a:p>
          <a:p>
            <a:r>
              <a:rPr lang="en-US" dirty="0" smtClean="0"/>
              <a:t>Serve as Club President (</a:t>
            </a:r>
            <a:r>
              <a:rPr lang="en-US" i="1" dirty="0" smtClean="0">
                <a:solidFill>
                  <a:schemeClr val="tx2"/>
                </a:solidFill>
              </a:rPr>
              <a:t>Recommended</a:t>
            </a:r>
            <a:r>
              <a:rPr lang="en-US" dirty="0" smtClean="0"/>
              <a:t>)</a:t>
            </a:r>
            <a:endParaRPr lang="en-US" dirty="0"/>
          </a:p>
          <a:p>
            <a:pPr>
              <a:buNone/>
            </a:pPr>
            <a:r>
              <a:rPr lang="en-US" sz="3500" b="1" dirty="0" smtClean="0"/>
              <a:t>Division Governor </a:t>
            </a:r>
            <a:r>
              <a:rPr lang="en-US" dirty="0" smtClean="0"/>
              <a:t>(</a:t>
            </a:r>
            <a:r>
              <a:rPr lang="en-US" dirty="0" smtClean="0"/>
              <a:t>Division </a:t>
            </a:r>
            <a:r>
              <a:rPr lang="en-US" dirty="0" smtClean="0"/>
              <a:t>Director)</a:t>
            </a:r>
          </a:p>
          <a:p>
            <a:r>
              <a:rPr lang="en-US" dirty="0" smtClean="0"/>
              <a:t>At least </a:t>
            </a:r>
            <a:r>
              <a:rPr lang="en-US" b="1" u="sng" dirty="0" smtClean="0">
                <a:solidFill>
                  <a:srgbClr val="FF0000"/>
                </a:solidFill>
              </a:rPr>
              <a:t>6 consecutive months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as member of District Council</a:t>
            </a:r>
          </a:p>
          <a:p>
            <a:r>
              <a:rPr lang="en-US" dirty="0" smtClean="0"/>
              <a:t>Served as Area Governor (</a:t>
            </a:r>
            <a:r>
              <a:rPr lang="en-US" i="1" dirty="0" smtClean="0">
                <a:solidFill>
                  <a:schemeClr val="tx2"/>
                </a:solidFill>
              </a:rPr>
              <a:t>Recommended</a:t>
            </a:r>
            <a:r>
              <a:rPr lang="en-US" dirty="0" smtClean="0"/>
              <a:t>)</a:t>
            </a:r>
          </a:p>
          <a:p>
            <a:r>
              <a:rPr lang="en-US" smtClean="0"/>
              <a:t>Served </a:t>
            </a:r>
            <a:r>
              <a:rPr lang="en-US" dirty="0" smtClean="0"/>
              <a:t>as Club President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ere to find the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696200"/>
          </a:xfrm>
        </p:spPr>
      </p:pic>
      <p:sp>
        <p:nvSpPr>
          <p:cNvPr id="5" name="Rectangle 4"/>
          <p:cNvSpPr/>
          <p:nvPr/>
        </p:nvSpPr>
        <p:spPr>
          <a:xfrm>
            <a:off x="1143000" y="228600"/>
            <a:ext cx="6172200" cy="646331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CLUB OFFICERS TRAINING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6388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ffective Succession Plan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847CNDow30companysuccssionp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Succession Planning?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process for identifying and developing </a:t>
            </a:r>
            <a:r>
              <a:rPr lang="en-US" b="1" u="sng" dirty="0" smtClean="0">
                <a:solidFill>
                  <a:srgbClr val="FF0000"/>
                </a:solidFill>
              </a:rPr>
              <a:t>internal </a:t>
            </a:r>
            <a:r>
              <a:rPr lang="en-US" b="1" u="sng" dirty="0" smtClean="0">
                <a:solidFill>
                  <a:srgbClr val="FF0000"/>
                </a:solidFill>
              </a:rPr>
              <a:t>people</a:t>
            </a:r>
            <a:r>
              <a:rPr lang="en-US" dirty="0" smtClean="0"/>
              <a:t> with </a:t>
            </a:r>
            <a:r>
              <a:rPr lang="en-US" dirty="0" smtClean="0"/>
              <a:t>the potential to fill key leadership positions in the </a:t>
            </a:r>
            <a:r>
              <a:rPr lang="en-US" dirty="0" err="1" smtClean="0"/>
              <a:t>organisation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Ensures the </a:t>
            </a:r>
            <a:r>
              <a:rPr lang="en-US" b="1" dirty="0" smtClean="0">
                <a:solidFill>
                  <a:srgbClr val="FF0000"/>
                </a:solidFill>
              </a:rPr>
              <a:t>continued</a:t>
            </a:r>
            <a:r>
              <a:rPr lang="en-US" dirty="0" smtClean="0"/>
              <a:t> effective performance of an </a:t>
            </a:r>
            <a:r>
              <a:rPr lang="en-US" dirty="0" err="1" smtClean="0"/>
              <a:t>organisation</a:t>
            </a:r>
            <a:r>
              <a:rPr lang="en-US" dirty="0" smtClean="0"/>
              <a:t> by establishing a process to </a:t>
            </a:r>
            <a:r>
              <a:rPr lang="en-US" b="1" dirty="0" smtClean="0">
                <a:solidFill>
                  <a:srgbClr val="FF0000"/>
                </a:solidFill>
              </a:rPr>
              <a:t>develop</a:t>
            </a:r>
            <a:r>
              <a:rPr lang="en-US" b="1" dirty="0" smtClean="0"/>
              <a:t> </a:t>
            </a:r>
            <a:r>
              <a:rPr lang="en-US" dirty="0" smtClean="0"/>
              <a:t>critical competencies and </a:t>
            </a:r>
            <a:r>
              <a:rPr lang="en-US" b="1" dirty="0" smtClean="0">
                <a:solidFill>
                  <a:srgbClr val="FF0000"/>
                </a:solidFill>
              </a:rPr>
              <a:t>replace key staff </a:t>
            </a:r>
            <a:r>
              <a:rPr lang="en-US" dirty="0" smtClean="0"/>
              <a:t>over time.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Program Participation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Recruit </a:t>
            </a:r>
            <a:r>
              <a:rPr lang="en-US" dirty="0"/>
              <a:t>and develop </a:t>
            </a:r>
            <a:r>
              <a:rPr lang="en-US" dirty="0" smtClean="0"/>
              <a:t>potentially bright individuals </a:t>
            </a:r>
            <a:r>
              <a:rPr lang="en-US" dirty="0"/>
              <a:t>who appreciate recognition. </a:t>
            </a:r>
            <a:endParaRPr lang="en-US" dirty="0" smtClean="0"/>
          </a:p>
          <a:p>
            <a:r>
              <a:rPr lang="en-US" dirty="0" smtClean="0"/>
              <a:t>Voluntary opt-in. </a:t>
            </a:r>
          </a:p>
          <a:p>
            <a:r>
              <a:rPr lang="en-US" dirty="0" smtClean="0"/>
              <a:t>Leadership Competencies - Defines </a:t>
            </a:r>
            <a:r>
              <a:rPr lang="en-US" dirty="0"/>
              <a:t>attributes desired. 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an employee must achieve to show proficiency at each level. </a:t>
            </a:r>
          </a:p>
          <a:p>
            <a:r>
              <a:rPr lang="en-US" dirty="0" smtClean="0"/>
              <a:t>Examples: Effectiveness</a:t>
            </a:r>
            <a:r>
              <a:rPr lang="en-US" dirty="0"/>
              <a:t>, communication, ethics, knowledge, developing people, flexibility/adaptability, strategic initiative, effective decision making, customer orientation, achievement orientation, team orientation.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rea Director Competenc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2466" y="0"/>
            <a:ext cx="940646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vision Director Competenci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5579" y="0"/>
            <a:ext cx="932957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 </a:t>
            </a:r>
            <a:r>
              <a:rPr lang="en-US" sz="2800" b="1" dirty="0" smtClean="0">
                <a:solidFill>
                  <a:srgbClr val="FF0000"/>
                </a:solidFill>
              </a:rPr>
              <a:t>Mentoring is key to preparing ‘Next In Line</a:t>
            </a:r>
            <a:r>
              <a:rPr lang="en-US" b="1" dirty="0" smtClean="0">
                <a:solidFill>
                  <a:srgbClr val="FF0000"/>
                </a:solidFill>
              </a:rPr>
              <a:t>’.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mento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4441371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ub Offic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143000"/>
            <a:ext cx="7057914" cy="5116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122</Words>
  <Application>Microsoft Office PowerPoint</Application>
  <PresentationFormat>On-screen Show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PowerPoint Presentation</vt:lpstr>
      <vt:lpstr>PowerPoint Presentation</vt:lpstr>
      <vt:lpstr>PowerPoint Presentation</vt:lpstr>
      <vt:lpstr>What Is Succession Planning?</vt:lpstr>
      <vt:lpstr>Program Participation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Qualifications of District Officers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Swee Lan</dc:creator>
  <cp:lastModifiedBy>common</cp:lastModifiedBy>
  <cp:revision>29</cp:revision>
  <dcterms:created xsi:type="dcterms:W3CDTF">2015-02-02T16:11:23Z</dcterms:created>
  <dcterms:modified xsi:type="dcterms:W3CDTF">2015-02-03T10:58:04Z</dcterms:modified>
</cp:coreProperties>
</file>